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99" r:id="rId4"/>
    <p:sldId id="259" r:id="rId5"/>
    <p:sldId id="265" r:id="rId6"/>
    <p:sldId id="257" r:id="rId7"/>
    <p:sldId id="266" r:id="rId8"/>
    <p:sldId id="261" r:id="rId9"/>
    <p:sldId id="292" r:id="rId10"/>
    <p:sldId id="264" r:id="rId11"/>
    <p:sldId id="297" r:id="rId12"/>
    <p:sldId id="269" r:id="rId13"/>
    <p:sldId id="270" r:id="rId14"/>
    <p:sldId id="267" r:id="rId15"/>
    <p:sldId id="268" r:id="rId16"/>
    <p:sldId id="298" r:id="rId17"/>
    <p:sldId id="271" r:id="rId18"/>
    <p:sldId id="272" r:id="rId19"/>
    <p:sldId id="290" r:id="rId20"/>
    <p:sldId id="283" r:id="rId21"/>
    <p:sldId id="285" r:id="rId22"/>
    <p:sldId id="286" r:id="rId23"/>
    <p:sldId id="287" r:id="rId24"/>
    <p:sldId id="288" r:id="rId25"/>
    <p:sldId id="289" r:id="rId26"/>
    <p:sldId id="291" r:id="rId27"/>
    <p:sldId id="293" r:id="rId28"/>
    <p:sldId id="294" r:id="rId29"/>
    <p:sldId id="313" r:id="rId30"/>
    <p:sldId id="295" r:id="rId31"/>
    <p:sldId id="302" r:id="rId32"/>
    <p:sldId id="282" r:id="rId33"/>
    <p:sldId id="296" r:id="rId34"/>
    <p:sldId id="262" r:id="rId35"/>
    <p:sldId id="300" r:id="rId36"/>
    <p:sldId id="273" r:id="rId37"/>
    <p:sldId id="274" r:id="rId38"/>
    <p:sldId id="275" r:id="rId39"/>
    <p:sldId id="276" r:id="rId40"/>
    <p:sldId id="277" r:id="rId41"/>
    <p:sldId id="279" r:id="rId42"/>
    <p:sldId id="280" r:id="rId43"/>
    <p:sldId id="281" r:id="rId44"/>
    <p:sldId id="278" r:id="rId45"/>
    <p:sldId id="258" r:id="rId46"/>
    <p:sldId id="301" r:id="rId47"/>
    <p:sldId id="2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3"/>
    <p:restoredTop sz="95897"/>
  </p:normalViewPr>
  <p:slideViewPr>
    <p:cSldViewPr snapToGrid="0" snapToObjects="1">
      <p:cViewPr varScale="1">
        <p:scale>
          <a:sx n="101" d="100"/>
          <a:sy n="101" d="100"/>
        </p:scale>
        <p:origin x="21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4F98948-3320-4B7F-80FB-AB1137B5078B}" type="doc">
      <dgm:prSet loTypeId="urn:microsoft.com/office/officeart/2005/8/layout/hProcess10"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F858BE-12F3-4653-B340-0B188B98203C}">
      <dgm:prSet custT="1"/>
      <dgm:spPr>
        <a:noFill/>
        <a:ln>
          <a:noFill/>
        </a:ln>
      </dgm:spPr>
      <dgm:t>
        <a:bodyPr anchor="ctr"/>
        <a:lstStyle/>
        <a:p>
          <a:pPr algn="ctr"/>
          <a:r>
            <a:rPr lang="en-US" sz="1600" dirty="0">
              <a:solidFill>
                <a:schemeClr val="tx1"/>
              </a:solidFill>
            </a:rPr>
            <a:t>Paper Contracts</a:t>
          </a:r>
        </a:p>
      </dgm:t>
    </dgm:pt>
    <dgm:pt modelId="{A18FFBF8-8B7D-40D4-A330-31FF915469FD}" type="parTrans" cxnId="{DEBC30EA-F307-450A-9FE0-DE38E709B7C6}">
      <dgm:prSet/>
      <dgm:spPr/>
      <dgm:t>
        <a:bodyPr/>
        <a:lstStyle/>
        <a:p>
          <a:pPr algn="ctr"/>
          <a:endParaRPr lang="en-US" sz="1600">
            <a:solidFill>
              <a:schemeClr val="tx1"/>
            </a:solidFill>
          </a:endParaRPr>
        </a:p>
      </dgm:t>
    </dgm:pt>
    <dgm:pt modelId="{BAF7F54C-54BB-4E32-A3BE-70FDDE1ACC7A}" type="sibTrans" cxnId="{DEBC30EA-F307-450A-9FE0-DE38E709B7C6}">
      <dgm:prSet/>
      <dgm:spPr>
        <a:solidFill>
          <a:schemeClr val="accent3"/>
        </a:solidFill>
      </dgm:spPr>
      <dgm:t>
        <a:bodyPr/>
        <a:lstStyle/>
        <a:p>
          <a:pPr algn="ctr"/>
          <a:endParaRPr lang="en-US" sz="1600" dirty="0">
            <a:solidFill>
              <a:schemeClr val="tx1"/>
            </a:solidFill>
          </a:endParaRPr>
        </a:p>
      </dgm:t>
    </dgm:pt>
    <dgm:pt modelId="{18935234-F39B-4F64-9D3E-ECC198090598}">
      <dgm:prSet custT="1"/>
      <dgm:spPr>
        <a:noFill/>
        <a:ln>
          <a:noFill/>
        </a:ln>
      </dgm:spPr>
      <dgm:t>
        <a:bodyPr anchor="ctr"/>
        <a:lstStyle/>
        <a:p>
          <a:pPr algn="ctr"/>
          <a:r>
            <a:rPr lang="en-US" sz="1600" dirty="0">
              <a:solidFill>
                <a:schemeClr val="tx1"/>
              </a:solidFill>
            </a:rPr>
            <a:t>Hard</a:t>
          </a:r>
          <a:r>
            <a:rPr lang="en-US" sz="1600" baseline="0" dirty="0">
              <a:solidFill>
                <a:schemeClr val="tx1"/>
              </a:solidFill>
            </a:rPr>
            <a:t> Copy Files</a:t>
          </a:r>
          <a:endParaRPr lang="en-US" sz="1600" dirty="0">
            <a:solidFill>
              <a:schemeClr val="tx1"/>
            </a:solidFill>
          </a:endParaRPr>
        </a:p>
      </dgm:t>
    </dgm:pt>
    <dgm:pt modelId="{B6CB3CF8-E647-4BD2-92CD-1EEA584C5221}" type="parTrans" cxnId="{91D2593C-7D74-43E8-BC24-122A9C83402E}">
      <dgm:prSet/>
      <dgm:spPr/>
      <dgm:t>
        <a:bodyPr/>
        <a:lstStyle/>
        <a:p>
          <a:pPr algn="ctr"/>
          <a:endParaRPr lang="en-US" sz="1600">
            <a:solidFill>
              <a:schemeClr val="tx1"/>
            </a:solidFill>
          </a:endParaRPr>
        </a:p>
      </dgm:t>
    </dgm:pt>
    <dgm:pt modelId="{A80C0A60-9866-4750-AF50-82E6D30D27C4}" type="sibTrans" cxnId="{91D2593C-7D74-43E8-BC24-122A9C83402E}">
      <dgm:prSet/>
      <dgm:spPr/>
      <dgm:t>
        <a:bodyPr/>
        <a:lstStyle/>
        <a:p>
          <a:pPr algn="ctr"/>
          <a:endParaRPr lang="en-US" sz="1600" dirty="0">
            <a:solidFill>
              <a:schemeClr val="tx1"/>
            </a:solidFill>
          </a:endParaRPr>
        </a:p>
      </dgm:t>
    </dgm:pt>
    <dgm:pt modelId="{3CA3A262-78E2-46B9-86B9-EC5A18FB14DE}">
      <dgm:prSet custT="1"/>
      <dgm:spPr>
        <a:noFill/>
        <a:ln>
          <a:noFill/>
        </a:ln>
      </dgm:spPr>
      <dgm:t>
        <a:bodyPr anchor="ctr"/>
        <a:lstStyle/>
        <a:p>
          <a:pPr algn="ctr"/>
          <a:r>
            <a:rPr lang="en-US" sz="1600" dirty="0">
              <a:solidFill>
                <a:schemeClr val="tx1"/>
              </a:solidFill>
            </a:rPr>
            <a:t>Digital Database</a:t>
          </a:r>
        </a:p>
      </dgm:t>
    </dgm:pt>
    <dgm:pt modelId="{6BBE6B70-7535-4543-9D22-9A5FD3AA825E}" type="parTrans" cxnId="{DA22B488-0463-414F-B875-46191CF8188F}">
      <dgm:prSet/>
      <dgm:spPr/>
      <dgm:t>
        <a:bodyPr/>
        <a:lstStyle/>
        <a:p>
          <a:pPr algn="ctr"/>
          <a:endParaRPr lang="en-US" sz="1600">
            <a:solidFill>
              <a:schemeClr val="tx1"/>
            </a:solidFill>
          </a:endParaRPr>
        </a:p>
      </dgm:t>
    </dgm:pt>
    <dgm:pt modelId="{B3A5339B-3B69-46DF-810A-B2517955555D}" type="sibTrans" cxnId="{DA22B488-0463-414F-B875-46191CF8188F}">
      <dgm:prSet/>
      <dgm:spPr/>
      <dgm:t>
        <a:bodyPr/>
        <a:lstStyle/>
        <a:p>
          <a:pPr algn="ctr"/>
          <a:endParaRPr lang="en-US" sz="1600">
            <a:solidFill>
              <a:schemeClr val="tx1"/>
            </a:solidFill>
          </a:endParaRPr>
        </a:p>
      </dgm:t>
    </dgm:pt>
    <dgm:pt modelId="{D71E86D0-6050-6B48-A8A5-4C1AB935F287}" type="pres">
      <dgm:prSet presAssocID="{64F98948-3320-4B7F-80FB-AB1137B5078B}" presName="Name0" presStyleCnt="0">
        <dgm:presLayoutVars>
          <dgm:dir/>
          <dgm:resizeHandles val="exact"/>
        </dgm:presLayoutVars>
      </dgm:prSet>
      <dgm:spPr/>
    </dgm:pt>
    <dgm:pt modelId="{5E553F33-6118-FB40-89F3-15938F669FBE}" type="pres">
      <dgm:prSet presAssocID="{15F858BE-12F3-4653-B340-0B188B98203C}" presName="composite" presStyleCnt="0"/>
      <dgm:spPr/>
    </dgm:pt>
    <dgm:pt modelId="{F217DEC4-0687-9546-AFDA-7F63E3E4E63D}" type="pres">
      <dgm:prSet presAssocID="{15F858BE-12F3-4653-B340-0B188B98203C}" presName="imagSh" presStyleLbl="bgImgPlace1" presStyleIdx="0" presStyleCnt="3" custScaleX="60833" custScaleY="68683" custLinFactNeighborX="15146" custLinFactNeighborY="8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l="-6000" r="-6000"/>
          </a:stretch>
        </a:blipFill>
        <a:ln>
          <a:noFill/>
        </a:ln>
      </dgm:spPr>
      <dgm:extLst>
        <a:ext uri="{E40237B7-FDA0-4F09-8148-C483321AD2D9}">
          <dgm14:cNvPr xmlns:dgm14="http://schemas.microsoft.com/office/drawing/2010/diagram" id="0" name="" descr="Document"/>
        </a:ext>
      </dgm:extLst>
    </dgm:pt>
    <dgm:pt modelId="{F7010F18-F6C1-6244-999C-6F4826BFEE21}" type="pres">
      <dgm:prSet presAssocID="{15F858BE-12F3-4653-B340-0B188B98203C}" presName="txNode" presStyleLbl="node1" presStyleIdx="0" presStyleCnt="3" custScaleY="100000">
        <dgm:presLayoutVars>
          <dgm:bulletEnabled val="1"/>
        </dgm:presLayoutVars>
      </dgm:prSet>
      <dgm:spPr/>
    </dgm:pt>
    <dgm:pt modelId="{B48CEBB2-ABEF-3441-AEA3-83AB1BDCA6CB}" type="pres">
      <dgm:prSet presAssocID="{BAF7F54C-54BB-4E32-A3BE-70FDDE1ACC7A}" presName="sibTrans" presStyleLbl="sibTrans2D1" presStyleIdx="0" presStyleCnt="2"/>
      <dgm:spPr/>
    </dgm:pt>
    <dgm:pt modelId="{CDFD3779-0C6D-ED4A-8A25-EEFA7EDEEBA8}" type="pres">
      <dgm:prSet presAssocID="{BAF7F54C-54BB-4E32-A3BE-70FDDE1ACC7A}" presName="connTx" presStyleLbl="sibTrans2D1" presStyleIdx="0" presStyleCnt="2"/>
      <dgm:spPr/>
    </dgm:pt>
    <dgm:pt modelId="{A3D74D30-2AE4-A945-80A5-CE2E48807439}" type="pres">
      <dgm:prSet presAssocID="{18935234-F39B-4F64-9D3E-ECC198090598}" presName="composite" presStyleCnt="0"/>
      <dgm:spPr/>
    </dgm:pt>
    <dgm:pt modelId="{E284C749-1295-0C4F-B1FC-783A25129564}" type="pres">
      <dgm:prSet presAssocID="{18935234-F39B-4F64-9D3E-ECC198090598}" presName="imagSh" presStyleLbl="bgImgPlace1" presStyleIdx="1" presStyleCnt="3" custScaleX="60833" custScaleY="68683" custLinFactNeighborX="15146" custLinFactNeighborY="8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l="-6000" r="-6000"/>
          </a:stretch>
        </a:blipFill>
        <a:ln>
          <a:noFill/>
        </a:ln>
      </dgm:spPr>
      <dgm:extLst>
        <a:ext uri="{E40237B7-FDA0-4F09-8148-C483321AD2D9}">
          <dgm14:cNvPr xmlns:dgm14="http://schemas.microsoft.com/office/drawing/2010/diagram" id="0" name="" descr="Open folder"/>
        </a:ext>
      </dgm:extLst>
    </dgm:pt>
    <dgm:pt modelId="{81E0535B-114E-6F49-902E-9793A88FD7A2}" type="pres">
      <dgm:prSet presAssocID="{18935234-F39B-4F64-9D3E-ECC198090598}" presName="txNode" presStyleLbl="node1" presStyleIdx="1" presStyleCnt="3" custScaleY="100000">
        <dgm:presLayoutVars>
          <dgm:bulletEnabled val="1"/>
        </dgm:presLayoutVars>
      </dgm:prSet>
      <dgm:spPr/>
    </dgm:pt>
    <dgm:pt modelId="{F44E78FC-A2BF-B94F-9C95-C81B202ABE44}" type="pres">
      <dgm:prSet presAssocID="{A80C0A60-9866-4750-AF50-82E6D30D27C4}" presName="sibTrans" presStyleLbl="sibTrans2D1" presStyleIdx="1" presStyleCnt="2" custScaleX="81572" custScaleY="114300"/>
      <dgm:spPr/>
    </dgm:pt>
    <dgm:pt modelId="{CE0FA63C-09D8-934F-91B5-588B4F27B949}" type="pres">
      <dgm:prSet presAssocID="{A80C0A60-9866-4750-AF50-82E6D30D27C4}" presName="connTx" presStyleLbl="sibTrans2D1" presStyleIdx="1" presStyleCnt="2"/>
      <dgm:spPr/>
    </dgm:pt>
    <dgm:pt modelId="{CC379880-0DFC-BC40-8044-92B945203AD3}" type="pres">
      <dgm:prSet presAssocID="{3CA3A262-78E2-46B9-86B9-EC5A18FB14DE}" presName="composite" presStyleCnt="0"/>
      <dgm:spPr/>
    </dgm:pt>
    <dgm:pt modelId="{1CADC06F-09C6-D742-9130-63CA66649117}" type="pres">
      <dgm:prSet presAssocID="{3CA3A262-78E2-46B9-86B9-EC5A18FB14DE}" presName="imagSh" presStyleLbl="bgImgPlace1" presStyleIdx="2" presStyleCnt="3" custScaleX="60833" custScaleY="68683" custLinFactNeighborX="15146" custLinFactNeighborY="8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l="-6000" r="-6000"/>
          </a:stretch>
        </a:blipFill>
        <a:ln>
          <a:noFill/>
        </a:ln>
      </dgm:spPr>
      <dgm:extLst>
        <a:ext uri="{E40237B7-FDA0-4F09-8148-C483321AD2D9}">
          <dgm14:cNvPr xmlns:dgm14="http://schemas.microsoft.com/office/drawing/2010/diagram" id="0" name="" descr="Database"/>
        </a:ext>
      </dgm:extLst>
    </dgm:pt>
    <dgm:pt modelId="{6F26F383-AACD-1A41-8F77-717FC223BEE0}" type="pres">
      <dgm:prSet presAssocID="{3CA3A262-78E2-46B9-86B9-EC5A18FB14DE}" presName="txNode" presStyleLbl="node1" presStyleIdx="2" presStyleCnt="3" custScaleY="100000">
        <dgm:presLayoutVars>
          <dgm:bulletEnabled val="1"/>
        </dgm:presLayoutVars>
      </dgm:prSet>
      <dgm:spPr/>
    </dgm:pt>
  </dgm:ptLst>
  <dgm:cxnLst>
    <dgm:cxn modelId="{27B18F13-75D9-B34B-B64A-0CEE13570B09}" type="presOf" srcId="{64F98948-3320-4B7F-80FB-AB1137B5078B}" destId="{D71E86D0-6050-6B48-A8A5-4C1AB935F287}" srcOrd="0" destOrd="0" presId="urn:microsoft.com/office/officeart/2005/8/layout/hProcess10"/>
    <dgm:cxn modelId="{6F956729-1A9D-7C40-835D-B4CB60071877}" type="presOf" srcId="{BAF7F54C-54BB-4E32-A3BE-70FDDE1ACC7A}" destId="{CDFD3779-0C6D-ED4A-8A25-EEFA7EDEEBA8}" srcOrd="1" destOrd="0" presId="urn:microsoft.com/office/officeart/2005/8/layout/hProcess10"/>
    <dgm:cxn modelId="{9616F733-D614-9E49-B45A-F626C05E0A0A}" type="presOf" srcId="{BAF7F54C-54BB-4E32-A3BE-70FDDE1ACC7A}" destId="{B48CEBB2-ABEF-3441-AEA3-83AB1BDCA6CB}" srcOrd="0" destOrd="0" presId="urn:microsoft.com/office/officeart/2005/8/layout/hProcess10"/>
    <dgm:cxn modelId="{91D2593C-7D74-43E8-BC24-122A9C83402E}" srcId="{64F98948-3320-4B7F-80FB-AB1137B5078B}" destId="{18935234-F39B-4F64-9D3E-ECC198090598}" srcOrd="1" destOrd="0" parTransId="{B6CB3CF8-E647-4BD2-92CD-1EEA584C5221}" sibTransId="{A80C0A60-9866-4750-AF50-82E6D30D27C4}"/>
    <dgm:cxn modelId="{03765778-F70E-4E4F-AD78-3E86BF49035E}" type="presOf" srcId="{15F858BE-12F3-4653-B340-0B188B98203C}" destId="{F7010F18-F6C1-6244-999C-6F4826BFEE21}" srcOrd="0" destOrd="0" presId="urn:microsoft.com/office/officeart/2005/8/layout/hProcess10"/>
    <dgm:cxn modelId="{FA95D97D-CE2A-9F49-A6D8-18333FD66426}" type="presOf" srcId="{A80C0A60-9866-4750-AF50-82E6D30D27C4}" destId="{CE0FA63C-09D8-934F-91B5-588B4F27B949}" srcOrd="1" destOrd="0" presId="urn:microsoft.com/office/officeart/2005/8/layout/hProcess10"/>
    <dgm:cxn modelId="{DA22B488-0463-414F-B875-46191CF8188F}" srcId="{64F98948-3320-4B7F-80FB-AB1137B5078B}" destId="{3CA3A262-78E2-46B9-86B9-EC5A18FB14DE}" srcOrd="2" destOrd="0" parTransId="{6BBE6B70-7535-4543-9D22-9A5FD3AA825E}" sibTransId="{B3A5339B-3B69-46DF-810A-B2517955555D}"/>
    <dgm:cxn modelId="{B8ABA3B5-ECCC-6D46-B337-803116BB5AAA}" type="presOf" srcId="{3CA3A262-78E2-46B9-86B9-EC5A18FB14DE}" destId="{6F26F383-AACD-1A41-8F77-717FC223BEE0}" srcOrd="0" destOrd="0" presId="urn:microsoft.com/office/officeart/2005/8/layout/hProcess10"/>
    <dgm:cxn modelId="{4A25D3B6-6AC7-174D-97D6-3E8F48F4E771}" type="presOf" srcId="{A80C0A60-9866-4750-AF50-82E6D30D27C4}" destId="{F44E78FC-A2BF-B94F-9C95-C81B202ABE44}" srcOrd="0" destOrd="0" presId="urn:microsoft.com/office/officeart/2005/8/layout/hProcess10"/>
    <dgm:cxn modelId="{520D18E4-D231-574D-B64D-D6C4244C1E3F}" type="presOf" srcId="{18935234-F39B-4F64-9D3E-ECC198090598}" destId="{81E0535B-114E-6F49-902E-9793A88FD7A2}" srcOrd="0" destOrd="0" presId="urn:microsoft.com/office/officeart/2005/8/layout/hProcess10"/>
    <dgm:cxn modelId="{DEBC30EA-F307-450A-9FE0-DE38E709B7C6}" srcId="{64F98948-3320-4B7F-80FB-AB1137B5078B}" destId="{15F858BE-12F3-4653-B340-0B188B98203C}" srcOrd="0" destOrd="0" parTransId="{A18FFBF8-8B7D-40D4-A330-31FF915469FD}" sibTransId="{BAF7F54C-54BB-4E32-A3BE-70FDDE1ACC7A}"/>
    <dgm:cxn modelId="{46AC3F03-13B1-1343-BFE4-0F50E71E66C0}" type="presParOf" srcId="{D71E86D0-6050-6B48-A8A5-4C1AB935F287}" destId="{5E553F33-6118-FB40-89F3-15938F669FBE}" srcOrd="0" destOrd="0" presId="urn:microsoft.com/office/officeart/2005/8/layout/hProcess10"/>
    <dgm:cxn modelId="{8580CD58-3D7E-EC4B-A618-A71A19674BD4}" type="presParOf" srcId="{5E553F33-6118-FB40-89F3-15938F669FBE}" destId="{F217DEC4-0687-9546-AFDA-7F63E3E4E63D}" srcOrd="0" destOrd="0" presId="urn:microsoft.com/office/officeart/2005/8/layout/hProcess10"/>
    <dgm:cxn modelId="{8832B1FF-2E99-6E4A-B3E5-AD220CD534D2}" type="presParOf" srcId="{5E553F33-6118-FB40-89F3-15938F669FBE}" destId="{F7010F18-F6C1-6244-999C-6F4826BFEE21}" srcOrd="1" destOrd="0" presId="urn:microsoft.com/office/officeart/2005/8/layout/hProcess10"/>
    <dgm:cxn modelId="{E928AE63-7C58-C647-8CA7-D733A4A11C59}" type="presParOf" srcId="{D71E86D0-6050-6B48-A8A5-4C1AB935F287}" destId="{B48CEBB2-ABEF-3441-AEA3-83AB1BDCA6CB}" srcOrd="1" destOrd="0" presId="urn:microsoft.com/office/officeart/2005/8/layout/hProcess10"/>
    <dgm:cxn modelId="{D946D881-929D-7149-A7CB-7987A68A33E0}" type="presParOf" srcId="{B48CEBB2-ABEF-3441-AEA3-83AB1BDCA6CB}" destId="{CDFD3779-0C6D-ED4A-8A25-EEFA7EDEEBA8}" srcOrd="0" destOrd="0" presId="urn:microsoft.com/office/officeart/2005/8/layout/hProcess10"/>
    <dgm:cxn modelId="{1C441F21-4D72-4C47-A4E2-DC24F297A352}" type="presParOf" srcId="{D71E86D0-6050-6B48-A8A5-4C1AB935F287}" destId="{A3D74D30-2AE4-A945-80A5-CE2E48807439}" srcOrd="2" destOrd="0" presId="urn:microsoft.com/office/officeart/2005/8/layout/hProcess10"/>
    <dgm:cxn modelId="{2C29130C-C5FA-D64C-B3BC-C99144A11EB4}" type="presParOf" srcId="{A3D74D30-2AE4-A945-80A5-CE2E48807439}" destId="{E284C749-1295-0C4F-B1FC-783A25129564}" srcOrd="0" destOrd="0" presId="urn:microsoft.com/office/officeart/2005/8/layout/hProcess10"/>
    <dgm:cxn modelId="{AB5DF83F-E407-4246-81AD-A56189C2D1D2}" type="presParOf" srcId="{A3D74D30-2AE4-A945-80A5-CE2E48807439}" destId="{81E0535B-114E-6F49-902E-9793A88FD7A2}" srcOrd="1" destOrd="0" presId="urn:microsoft.com/office/officeart/2005/8/layout/hProcess10"/>
    <dgm:cxn modelId="{3A42A652-9223-0A45-B184-77E224F805A9}" type="presParOf" srcId="{D71E86D0-6050-6B48-A8A5-4C1AB935F287}" destId="{F44E78FC-A2BF-B94F-9C95-C81B202ABE44}" srcOrd="3" destOrd="0" presId="urn:microsoft.com/office/officeart/2005/8/layout/hProcess10"/>
    <dgm:cxn modelId="{8CD4F962-B721-DD42-82DB-E2046F67DB86}" type="presParOf" srcId="{F44E78FC-A2BF-B94F-9C95-C81B202ABE44}" destId="{CE0FA63C-09D8-934F-91B5-588B4F27B949}" srcOrd="0" destOrd="0" presId="urn:microsoft.com/office/officeart/2005/8/layout/hProcess10"/>
    <dgm:cxn modelId="{930649C5-0765-BF44-A3AD-D9E65EA3AFB8}" type="presParOf" srcId="{D71E86D0-6050-6B48-A8A5-4C1AB935F287}" destId="{CC379880-0DFC-BC40-8044-92B945203AD3}" srcOrd="4" destOrd="0" presId="urn:microsoft.com/office/officeart/2005/8/layout/hProcess10"/>
    <dgm:cxn modelId="{70B6C8CE-D2E4-5F4D-99D9-1D09E7629BF9}" type="presParOf" srcId="{CC379880-0DFC-BC40-8044-92B945203AD3}" destId="{1CADC06F-09C6-D742-9130-63CA66649117}" srcOrd="0" destOrd="0" presId="urn:microsoft.com/office/officeart/2005/8/layout/hProcess10"/>
    <dgm:cxn modelId="{F9624D1E-E935-CF40-A145-8C716413BC3B}" type="presParOf" srcId="{CC379880-0DFC-BC40-8044-92B945203AD3}" destId="{6F26F383-AACD-1A41-8F77-717FC223BEE0}"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F98948-3320-4B7F-80FB-AB1137B5078B}" type="doc">
      <dgm:prSet loTypeId="urn:microsoft.com/office/officeart/2005/8/layout/hProcess10"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F858BE-12F3-4653-B340-0B188B98203C}">
      <dgm:prSet custT="1"/>
      <dgm:spPr>
        <a:noFill/>
        <a:ln>
          <a:noFill/>
        </a:ln>
      </dgm:spPr>
      <dgm:t>
        <a:bodyPr anchor="ctr"/>
        <a:lstStyle/>
        <a:p>
          <a:pPr algn="ctr"/>
          <a:r>
            <a:rPr lang="en-US" sz="1600" dirty="0">
              <a:solidFill>
                <a:schemeClr val="tx1"/>
              </a:solidFill>
            </a:rPr>
            <a:t>Human Prediction</a:t>
          </a:r>
        </a:p>
      </dgm:t>
    </dgm:pt>
    <dgm:pt modelId="{A18FFBF8-8B7D-40D4-A330-31FF915469FD}" type="parTrans" cxnId="{DEBC30EA-F307-450A-9FE0-DE38E709B7C6}">
      <dgm:prSet/>
      <dgm:spPr/>
      <dgm:t>
        <a:bodyPr/>
        <a:lstStyle/>
        <a:p>
          <a:pPr algn="ctr"/>
          <a:endParaRPr lang="en-US" sz="1600">
            <a:solidFill>
              <a:schemeClr val="tx1"/>
            </a:solidFill>
          </a:endParaRPr>
        </a:p>
      </dgm:t>
    </dgm:pt>
    <dgm:pt modelId="{BAF7F54C-54BB-4E32-A3BE-70FDDE1ACC7A}" type="sibTrans" cxnId="{DEBC30EA-F307-450A-9FE0-DE38E709B7C6}">
      <dgm:prSet/>
      <dgm:spPr>
        <a:solidFill>
          <a:schemeClr val="accent3"/>
        </a:solidFill>
      </dgm:spPr>
      <dgm:t>
        <a:bodyPr/>
        <a:lstStyle/>
        <a:p>
          <a:pPr algn="ctr"/>
          <a:endParaRPr lang="en-US" sz="1600" dirty="0">
            <a:solidFill>
              <a:schemeClr val="tx1"/>
            </a:solidFill>
          </a:endParaRPr>
        </a:p>
      </dgm:t>
    </dgm:pt>
    <dgm:pt modelId="{18935234-F39B-4F64-9D3E-ECC198090598}">
      <dgm:prSet custT="1"/>
      <dgm:spPr>
        <a:noFill/>
        <a:ln>
          <a:noFill/>
        </a:ln>
      </dgm:spPr>
      <dgm:t>
        <a:bodyPr anchor="ctr"/>
        <a:lstStyle/>
        <a:p>
          <a:pPr algn="ctr"/>
          <a:r>
            <a:rPr lang="en-US" sz="1600" dirty="0">
              <a:solidFill>
                <a:schemeClr val="tx1"/>
              </a:solidFill>
            </a:rPr>
            <a:t>Excel</a:t>
          </a:r>
        </a:p>
      </dgm:t>
    </dgm:pt>
    <dgm:pt modelId="{B6CB3CF8-E647-4BD2-92CD-1EEA584C5221}" type="parTrans" cxnId="{91D2593C-7D74-43E8-BC24-122A9C83402E}">
      <dgm:prSet/>
      <dgm:spPr/>
      <dgm:t>
        <a:bodyPr/>
        <a:lstStyle/>
        <a:p>
          <a:pPr algn="ctr"/>
          <a:endParaRPr lang="en-US" sz="1600">
            <a:solidFill>
              <a:schemeClr val="tx1"/>
            </a:solidFill>
          </a:endParaRPr>
        </a:p>
      </dgm:t>
    </dgm:pt>
    <dgm:pt modelId="{A80C0A60-9866-4750-AF50-82E6D30D27C4}" type="sibTrans" cxnId="{91D2593C-7D74-43E8-BC24-122A9C83402E}">
      <dgm:prSet/>
      <dgm:spPr/>
      <dgm:t>
        <a:bodyPr/>
        <a:lstStyle/>
        <a:p>
          <a:pPr algn="ctr"/>
          <a:endParaRPr lang="en-US" sz="1600" dirty="0">
            <a:solidFill>
              <a:schemeClr val="tx1"/>
            </a:solidFill>
          </a:endParaRPr>
        </a:p>
      </dgm:t>
    </dgm:pt>
    <dgm:pt modelId="{3CA3A262-78E2-46B9-86B9-EC5A18FB14DE}">
      <dgm:prSet custT="1"/>
      <dgm:spPr>
        <a:noFill/>
        <a:ln>
          <a:noFill/>
        </a:ln>
      </dgm:spPr>
      <dgm:t>
        <a:bodyPr anchor="ctr"/>
        <a:lstStyle/>
        <a:p>
          <a:pPr algn="ctr"/>
          <a:r>
            <a:rPr lang="en-US" sz="1600" dirty="0">
              <a:solidFill>
                <a:schemeClr val="tx1"/>
              </a:solidFill>
            </a:rPr>
            <a:t>Machine Learning Application</a:t>
          </a:r>
        </a:p>
      </dgm:t>
    </dgm:pt>
    <dgm:pt modelId="{6BBE6B70-7535-4543-9D22-9A5FD3AA825E}" type="parTrans" cxnId="{DA22B488-0463-414F-B875-46191CF8188F}">
      <dgm:prSet/>
      <dgm:spPr/>
      <dgm:t>
        <a:bodyPr/>
        <a:lstStyle/>
        <a:p>
          <a:pPr algn="ctr"/>
          <a:endParaRPr lang="en-US" sz="1600">
            <a:solidFill>
              <a:schemeClr val="tx1"/>
            </a:solidFill>
          </a:endParaRPr>
        </a:p>
      </dgm:t>
    </dgm:pt>
    <dgm:pt modelId="{B3A5339B-3B69-46DF-810A-B2517955555D}" type="sibTrans" cxnId="{DA22B488-0463-414F-B875-46191CF8188F}">
      <dgm:prSet/>
      <dgm:spPr/>
      <dgm:t>
        <a:bodyPr/>
        <a:lstStyle/>
        <a:p>
          <a:pPr algn="ctr"/>
          <a:endParaRPr lang="en-US" sz="1600">
            <a:solidFill>
              <a:schemeClr val="tx1"/>
            </a:solidFill>
          </a:endParaRPr>
        </a:p>
      </dgm:t>
    </dgm:pt>
    <dgm:pt modelId="{D71E86D0-6050-6B48-A8A5-4C1AB935F287}" type="pres">
      <dgm:prSet presAssocID="{64F98948-3320-4B7F-80FB-AB1137B5078B}" presName="Name0" presStyleCnt="0">
        <dgm:presLayoutVars>
          <dgm:dir/>
          <dgm:resizeHandles val="exact"/>
        </dgm:presLayoutVars>
      </dgm:prSet>
      <dgm:spPr/>
    </dgm:pt>
    <dgm:pt modelId="{5E553F33-6118-FB40-89F3-15938F669FBE}" type="pres">
      <dgm:prSet presAssocID="{15F858BE-12F3-4653-B340-0B188B98203C}" presName="composite" presStyleCnt="0"/>
      <dgm:spPr/>
    </dgm:pt>
    <dgm:pt modelId="{F217DEC4-0687-9546-AFDA-7F63E3E4E63D}" type="pres">
      <dgm:prSet presAssocID="{15F858BE-12F3-4653-B340-0B188B98203C}" presName="imagSh" presStyleLbl="bgImgPlace1" presStyleIdx="0" presStyleCnt="3" custScaleX="60833" custScaleY="68683" custLinFactNeighborX="15146" custLinFactNeighborY="8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6000" r="-6000"/>
          </a:stretch>
        </a:blipFill>
        <a:ln>
          <a:noFill/>
        </a:ln>
      </dgm:spPr>
      <dgm:extLst>
        <a:ext uri="{E40237B7-FDA0-4F09-8148-C483321AD2D9}">
          <dgm14:cNvPr xmlns:dgm14="http://schemas.microsoft.com/office/drawing/2010/diagram" id="0" name="" descr="Office worker"/>
        </a:ext>
      </dgm:extLst>
    </dgm:pt>
    <dgm:pt modelId="{F7010F18-F6C1-6244-999C-6F4826BFEE21}" type="pres">
      <dgm:prSet presAssocID="{15F858BE-12F3-4653-B340-0B188B98203C}" presName="txNode" presStyleLbl="node1" presStyleIdx="0" presStyleCnt="3" custScaleY="100000">
        <dgm:presLayoutVars>
          <dgm:bulletEnabled val="1"/>
        </dgm:presLayoutVars>
      </dgm:prSet>
      <dgm:spPr/>
    </dgm:pt>
    <dgm:pt modelId="{B48CEBB2-ABEF-3441-AEA3-83AB1BDCA6CB}" type="pres">
      <dgm:prSet presAssocID="{BAF7F54C-54BB-4E32-A3BE-70FDDE1ACC7A}" presName="sibTrans" presStyleLbl="sibTrans2D1" presStyleIdx="0" presStyleCnt="2"/>
      <dgm:spPr/>
    </dgm:pt>
    <dgm:pt modelId="{CDFD3779-0C6D-ED4A-8A25-EEFA7EDEEBA8}" type="pres">
      <dgm:prSet presAssocID="{BAF7F54C-54BB-4E32-A3BE-70FDDE1ACC7A}" presName="connTx" presStyleLbl="sibTrans2D1" presStyleIdx="0" presStyleCnt="2"/>
      <dgm:spPr/>
    </dgm:pt>
    <dgm:pt modelId="{A3D74D30-2AE4-A945-80A5-CE2E48807439}" type="pres">
      <dgm:prSet presAssocID="{18935234-F39B-4F64-9D3E-ECC198090598}" presName="composite" presStyleCnt="0"/>
      <dgm:spPr/>
    </dgm:pt>
    <dgm:pt modelId="{E284C749-1295-0C4F-B1FC-783A25129564}" type="pres">
      <dgm:prSet presAssocID="{18935234-F39B-4F64-9D3E-ECC198090598}" presName="imagSh" presStyleLbl="bgImgPlace1" presStyleIdx="1" presStyleCnt="3" custScaleX="60833" custScaleY="68683" custLinFactNeighborX="15146" custLinFactNeighborY="8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l="-6000" r="-6000"/>
          </a:stretch>
        </a:blipFill>
        <a:ln>
          <a:noFill/>
        </a:ln>
      </dgm:spPr>
      <dgm:extLst>
        <a:ext uri="{E40237B7-FDA0-4F09-8148-C483321AD2D9}">
          <dgm14:cNvPr xmlns:dgm14="http://schemas.microsoft.com/office/drawing/2010/diagram" id="0" name="" descr="Table"/>
        </a:ext>
      </dgm:extLst>
    </dgm:pt>
    <dgm:pt modelId="{81E0535B-114E-6F49-902E-9793A88FD7A2}" type="pres">
      <dgm:prSet presAssocID="{18935234-F39B-4F64-9D3E-ECC198090598}" presName="txNode" presStyleLbl="node1" presStyleIdx="1" presStyleCnt="3" custScaleY="100000">
        <dgm:presLayoutVars>
          <dgm:bulletEnabled val="1"/>
        </dgm:presLayoutVars>
      </dgm:prSet>
      <dgm:spPr/>
    </dgm:pt>
    <dgm:pt modelId="{F44E78FC-A2BF-B94F-9C95-C81B202ABE44}" type="pres">
      <dgm:prSet presAssocID="{A80C0A60-9866-4750-AF50-82E6D30D27C4}" presName="sibTrans" presStyleLbl="sibTrans2D1" presStyleIdx="1" presStyleCnt="2" custScaleX="81572" custScaleY="114300"/>
      <dgm:spPr/>
    </dgm:pt>
    <dgm:pt modelId="{CE0FA63C-09D8-934F-91B5-588B4F27B949}" type="pres">
      <dgm:prSet presAssocID="{A80C0A60-9866-4750-AF50-82E6D30D27C4}" presName="connTx" presStyleLbl="sibTrans2D1" presStyleIdx="1" presStyleCnt="2"/>
      <dgm:spPr/>
    </dgm:pt>
    <dgm:pt modelId="{CC379880-0DFC-BC40-8044-92B945203AD3}" type="pres">
      <dgm:prSet presAssocID="{3CA3A262-78E2-46B9-86B9-EC5A18FB14DE}" presName="composite" presStyleCnt="0"/>
      <dgm:spPr/>
    </dgm:pt>
    <dgm:pt modelId="{1CADC06F-09C6-D742-9130-63CA66649117}" type="pres">
      <dgm:prSet presAssocID="{3CA3A262-78E2-46B9-86B9-EC5A18FB14DE}" presName="imagSh" presStyleLbl="bgImgPlace1" presStyleIdx="2" presStyleCnt="3" custScaleX="60833" custScaleY="68683" custLinFactNeighborX="15146" custLinFactNeighborY="8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l="-6000" r="-6000"/>
          </a:stretch>
        </a:blipFill>
        <a:ln>
          <a:noFill/>
        </a:ln>
      </dgm:spPr>
      <dgm:extLst>
        <a:ext uri="{E40237B7-FDA0-4F09-8148-C483321AD2D9}">
          <dgm14:cNvPr xmlns:dgm14="http://schemas.microsoft.com/office/drawing/2010/diagram" id="0" name="" descr="Cloud Computing"/>
        </a:ext>
      </dgm:extLst>
    </dgm:pt>
    <dgm:pt modelId="{6F26F383-AACD-1A41-8F77-717FC223BEE0}" type="pres">
      <dgm:prSet presAssocID="{3CA3A262-78E2-46B9-86B9-EC5A18FB14DE}" presName="txNode" presStyleLbl="node1" presStyleIdx="2" presStyleCnt="3" custScaleY="100000">
        <dgm:presLayoutVars>
          <dgm:bulletEnabled val="1"/>
        </dgm:presLayoutVars>
      </dgm:prSet>
      <dgm:spPr/>
    </dgm:pt>
  </dgm:ptLst>
  <dgm:cxnLst>
    <dgm:cxn modelId="{27B18F13-75D9-B34B-B64A-0CEE13570B09}" type="presOf" srcId="{64F98948-3320-4B7F-80FB-AB1137B5078B}" destId="{D71E86D0-6050-6B48-A8A5-4C1AB935F287}" srcOrd="0" destOrd="0" presId="urn:microsoft.com/office/officeart/2005/8/layout/hProcess10"/>
    <dgm:cxn modelId="{6F956729-1A9D-7C40-835D-B4CB60071877}" type="presOf" srcId="{BAF7F54C-54BB-4E32-A3BE-70FDDE1ACC7A}" destId="{CDFD3779-0C6D-ED4A-8A25-EEFA7EDEEBA8}" srcOrd="1" destOrd="0" presId="urn:microsoft.com/office/officeart/2005/8/layout/hProcess10"/>
    <dgm:cxn modelId="{9616F733-D614-9E49-B45A-F626C05E0A0A}" type="presOf" srcId="{BAF7F54C-54BB-4E32-A3BE-70FDDE1ACC7A}" destId="{B48CEBB2-ABEF-3441-AEA3-83AB1BDCA6CB}" srcOrd="0" destOrd="0" presId="urn:microsoft.com/office/officeart/2005/8/layout/hProcess10"/>
    <dgm:cxn modelId="{91D2593C-7D74-43E8-BC24-122A9C83402E}" srcId="{64F98948-3320-4B7F-80FB-AB1137B5078B}" destId="{18935234-F39B-4F64-9D3E-ECC198090598}" srcOrd="1" destOrd="0" parTransId="{B6CB3CF8-E647-4BD2-92CD-1EEA584C5221}" sibTransId="{A80C0A60-9866-4750-AF50-82E6D30D27C4}"/>
    <dgm:cxn modelId="{03765778-F70E-4E4F-AD78-3E86BF49035E}" type="presOf" srcId="{15F858BE-12F3-4653-B340-0B188B98203C}" destId="{F7010F18-F6C1-6244-999C-6F4826BFEE21}" srcOrd="0" destOrd="0" presId="urn:microsoft.com/office/officeart/2005/8/layout/hProcess10"/>
    <dgm:cxn modelId="{FA95D97D-CE2A-9F49-A6D8-18333FD66426}" type="presOf" srcId="{A80C0A60-9866-4750-AF50-82E6D30D27C4}" destId="{CE0FA63C-09D8-934F-91B5-588B4F27B949}" srcOrd="1" destOrd="0" presId="urn:microsoft.com/office/officeart/2005/8/layout/hProcess10"/>
    <dgm:cxn modelId="{DA22B488-0463-414F-B875-46191CF8188F}" srcId="{64F98948-3320-4B7F-80FB-AB1137B5078B}" destId="{3CA3A262-78E2-46B9-86B9-EC5A18FB14DE}" srcOrd="2" destOrd="0" parTransId="{6BBE6B70-7535-4543-9D22-9A5FD3AA825E}" sibTransId="{B3A5339B-3B69-46DF-810A-B2517955555D}"/>
    <dgm:cxn modelId="{B8ABA3B5-ECCC-6D46-B337-803116BB5AAA}" type="presOf" srcId="{3CA3A262-78E2-46B9-86B9-EC5A18FB14DE}" destId="{6F26F383-AACD-1A41-8F77-717FC223BEE0}" srcOrd="0" destOrd="0" presId="urn:microsoft.com/office/officeart/2005/8/layout/hProcess10"/>
    <dgm:cxn modelId="{4A25D3B6-6AC7-174D-97D6-3E8F48F4E771}" type="presOf" srcId="{A80C0A60-9866-4750-AF50-82E6D30D27C4}" destId="{F44E78FC-A2BF-B94F-9C95-C81B202ABE44}" srcOrd="0" destOrd="0" presId="urn:microsoft.com/office/officeart/2005/8/layout/hProcess10"/>
    <dgm:cxn modelId="{520D18E4-D231-574D-B64D-D6C4244C1E3F}" type="presOf" srcId="{18935234-F39B-4F64-9D3E-ECC198090598}" destId="{81E0535B-114E-6F49-902E-9793A88FD7A2}" srcOrd="0" destOrd="0" presId="urn:microsoft.com/office/officeart/2005/8/layout/hProcess10"/>
    <dgm:cxn modelId="{DEBC30EA-F307-450A-9FE0-DE38E709B7C6}" srcId="{64F98948-3320-4B7F-80FB-AB1137B5078B}" destId="{15F858BE-12F3-4653-B340-0B188B98203C}" srcOrd="0" destOrd="0" parTransId="{A18FFBF8-8B7D-40D4-A330-31FF915469FD}" sibTransId="{BAF7F54C-54BB-4E32-A3BE-70FDDE1ACC7A}"/>
    <dgm:cxn modelId="{46AC3F03-13B1-1343-BFE4-0F50E71E66C0}" type="presParOf" srcId="{D71E86D0-6050-6B48-A8A5-4C1AB935F287}" destId="{5E553F33-6118-FB40-89F3-15938F669FBE}" srcOrd="0" destOrd="0" presId="urn:microsoft.com/office/officeart/2005/8/layout/hProcess10"/>
    <dgm:cxn modelId="{8580CD58-3D7E-EC4B-A618-A71A19674BD4}" type="presParOf" srcId="{5E553F33-6118-FB40-89F3-15938F669FBE}" destId="{F217DEC4-0687-9546-AFDA-7F63E3E4E63D}" srcOrd="0" destOrd="0" presId="urn:microsoft.com/office/officeart/2005/8/layout/hProcess10"/>
    <dgm:cxn modelId="{8832B1FF-2E99-6E4A-B3E5-AD220CD534D2}" type="presParOf" srcId="{5E553F33-6118-FB40-89F3-15938F669FBE}" destId="{F7010F18-F6C1-6244-999C-6F4826BFEE21}" srcOrd="1" destOrd="0" presId="urn:microsoft.com/office/officeart/2005/8/layout/hProcess10"/>
    <dgm:cxn modelId="{E928AE63-7C58-C647-8CA7-D733A4A11C59}" type="presParOf" srcId="{D71E86D0-6050-6B48-A8A5-4C1AB935F287}" destId="{B48CEBB2-ABEF-3441-AEA3-83AB1BDCA6CB}" srcOrd="1" destOrd="0" presId="urn:microsoft.com/office/officeart/2005/8/layout/hProcess10"/>
    <dgm:cxn modelId="{D946D881-929D-7149-A7CB-7987A68A33E0}" type="presParOf" srcId="{B48CEBB2-ABEF-3441-AEA3-83AB1BDCA6CB}" destId="{CDFD3779-0C6D-ED4A-8A25-EEFA7EDEEBA8}" srcOrd="0" destOrd="0" presId="urn:microsoft.com/office/officeart/2005/8/layout/hProcess10"/>
    <dgm:cxn modelId="{1C441F21-4D72-4C47-A4E2-DC24F297A352}" type="presParOf" srcId="{D71E86D0-6050-6B48-A8A5-4C1AB935F287}" destId="{A3D74D30-2AE4-A945-80A5-CE2E48807439}" srcOrd="2" destOrd="0" presId="urn:microsoft.com/office/officeart/2005/8/layout/hProcess10"/>
    <dgm:cxn modelId="{2C29130C-C5FA-D64C-B3BC-C99144A11EB4}" type="presParOf" srcId="{A3D74D30-2AE4-A945-80A5-CE2E48807439}" destId="{E284C749-1295-0C4F-B1FC-783A25129564}" srcOrd="0" destOrd="0" presId="urn:microsoft.com/office/officeart/2005/8/layout/hProcess10"/>
    <dgm:cxn modelId="{AB5DF83F-E407-4246-81AD-A56189C2D1D2}" type="presParOf" srcId="{A3D74D30-2AE4-A945-80A5-CE2E48807439}" destId="{81E0535B-114E-6F49-902E-9793A88FD7A2}" srcOrd="1" destOrd="0" presId="urn:microsoft.com/office/officeart/2005/8/layout/hProcess10"/>
    <dgm:cxn modelId="{3A42A652-9223-0A45-B184-77E224F805A9}" type="presParOf" srcId="{D71E86D0-6050-6B48-A8A5-4C1AB935F287}" destId="{F44E78FC-A2BF-B94F-9C95-C81B202ABE44}" srcOrd="3" destOrd="0" presId="urn:microsoft.com/office/officeart/2005/8/layout/hProcess10"/>
    <dgm:cxn modelId="{8CD4F962-B721-DD42-82DB-E2046F67DB86}" type="presParOf" srcId="{F44E78FC-A2BF-B94F-9C95-C81B202ABE44}" destId="{CE0FA63C-09D8-934F-91B5-588B4F27B949}" srcOrd="0" destOrd="0" presId="urn:microsoft.com/office/officeart/2005/8/layout/hProcess10"/>
    <dgm:cxn modelId="{930649C5-0765-BF44-A3AD-D9E65EA3AFB8}" type="presParOf" srcId="{D71E86D0-6050-6B48-A8A5-4C1AB935F287}" destId="{CC379880-0DFC-BC40-8044-92B945203AD3}" srcOrd="4" destOrd="0" presId="urn:microsoft.com/office/officeart/2005/8/layout/hProcess10"/>
    <dgm:cxn modelId="{70B6C8CE-D2E4-5F4D-99D9-1D09E7629BF9}" type="presParOf" srcId="{CC379880-0DFC-BC40-8044-92B945203AD3}" destId="{1CADC06F-09C6-D742-9130-63CA66649117}" srcOrd="0" destOrd="0" presId="urn:microsoft.com/office/officeart/2005/8/layout/hProcess10"/>
    <dgm:cxn modelId="{F9624D1E-E935-CF40-A145-8C716413BC3B}" type="presParOf" srcId="{CC379880-0DFC-BC40-8044-92B945203AD3}" destId="{6F26F383-AACD-1A41-8F77-717FC223BEE0}" srcOrd="1" destOrd="0" presId="urn:microsoft.com/office/officeart/2005/8/layout/hProcess10"/>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DEC4-0687-9546-AFDA-7F63E3E4E63D}">
      <dsp:nvSpPr>
        <dsp:cNvPr id="0" name=""/>
        <dsp:cNvSpPr/>
      </dsp:nvSpPr>
      <dsp:spPr>
        <a:xfrm>
          <a:off x="255082" y="868579"/>
          <a:ext cx="830064" cy="937177"/>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7010F18-F6C1-6244-999C-6F4826BFEE21}">
      <dsp:nvSpPr>
        <dsp:cNvPr id="0" name=""/>
        <dsp:cNvSpPr/>
      </dsp:nvSpPr>
      <dsp:spPr>
        <a:xfrm>
          <a:off x="3326" y="1462564"/>
          <a:ext cx="1364496" cy="136449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Paper Contracts</a:t>
          </a:r>
        </a:p>
      </dsp:txBody>
      <dsp:txXfrm>
        <a:off x="43291" y="1502529"/>
        <a:ext cx="1284566" cy="1284566"/>
      </dsp:txXfrm>
    </dsp:sp>
    <dsp:sp modelId="{B48CEBB2-ABEF-3441-AEA3-83AB1BDCA6CB}">
      <dsp:nvSpPr>
        <dsp:cNvPr id="0" name=""/>
        <dsp:cNvSpPr/>
      </dsp:nvSpPr>
      <dsp:spPr>
        <a:xfrm>
          <a:off x="1457285" y="1173232"/>
          <a:ext cx="372138" cy="327869"/>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a:off x="1457285" y="1238806"/>
        <a:ext cx="273777" cy="196721"/>
      </dsp:txXfrm>
    </dsp:sp>
    <dsp:sp modelId="{E284C749-1295-0C4F-B1FC-783A25129564}">
      <dsp:nvSpPr>
        <dsp:cNvPr id="0" name=""/>
        <dsp:cNvSpPr/>
      </dsp:nvSpPr>
      <dsp:spPr>
        <a:xfrm>
          <a:off x="2148400" y="868579"/>
          <a:ext cx="830064" cy="937177"/>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1E0535B-114E-6F49-902E-9793A88FD7A2}">
      <dsp:nvSpPr>
        <dsp:cNvPr id="0" name=""/>
        <dsp:cNvSpPr/>
      </dsp:nvSpPr>
      <dsp:spPr>
        <a:xfrm>
          <a:off x="1896645" y="1462564"/>
          <a:ext cx="1364496" cy="136449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Hard</a:t>
          </a:r>
          <a:r>
            <a:rPr lang="en-US" sz="1600" kern="1200" baseline="0" dirty="0">
              <a:solidFill>
                <a:schemeClr val="tx1"/>
              </a:solidFill>
            </a:rPr>
            <a:t> Copy Files</a:t>
          </a:r>
          <a:endParaRPr lang="en-US" sz="1600" kern="1200" dirty="0">
            <a:solidFill>
              <a:schemeClr val="tx1"/>
            </a:solidFill>
          </a:endParaRPr>
        </a:p>
      </dsp:txBody>
      <dsp:txXfrm>
        <a:off x="1936610" y="1502529"/>
        <a:ext cx="1284566" cy="1284566"/>
      </dsp:txXfrm>
    </dsp:sp>
    <dsp:sp modelId="{F44E78FC-A2BF-B94F-9C95-C81B202ABE44}">
      <dsp:nvSpPr>
        <dsp:cNvPr id="0" name=""/>
        <dsp:cNvSpPr/>
      </dsp:nvSpPr>
      <dsp:spPr>
        <a:xfrm>
          <a:off x="3384892" y="1149790"/>
          <a:ext cx="303561" cy="3747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dsp:txBody>
      <dsp:txXfrm>
        <a:off x="3384892" y="1224741"/>
        <a:ext cx="212493" cy="224852"/>
      </dsp:txXfrm>
    </dsp:sp>
    <dsp:sp modelId="{1CADC06F-09C6-D742-9130-63CA66649117}">
      <dsp:nvSpPr>
        <dsp:cNvPr id="0" name=""/>
        <dsp:cNvSpPr/>
      </dsp:nvSpPr>
      <dsp:spPr>
        <a:xfrm>
          <a:off x="4041719" y="868579"/>
          <a:ext cx="830064" cy="937177"/>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26F383-AACD-1A41-8F77-717FC223BEE0}">
      <dsp:nvSpPr>
        <dsp:cNvPr id="0" name=""/>
        <dsp:cNvSpPr/>
      </dsp:nvSpPr>
      <dsp:spPr>
        <a:xfrm>
          <a:off x="3789963" y="1462564"/>
          <a:ext cx="1364496" cy="136449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Digital Database</a:t>
          </a:r>
        </a:p>
      </dsp:txBody>
      <dsp:txXfrm>
        <a:off x="3829928" y="1502529"/>
        <a:ext cx="1284566" cy="1284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DEC4-0687-9546-AFDA-7F63E3E4E63D}">
      <dsp:nvSpPr>
        <dsp:cNvPr id="0" name=""/>
        <dsp:cNvSpPr/>
      </dsp:nvSpPr>
      <dsp:spPr>
        <a:xfrm>
          <a:off x="256338" y="863783"/>
          <a:ext cx="834152" cy="94179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7010F18-F6C1-6244-999C-6F4826BFEE21}">
      <dsp:nvSpPr>
        <dsp:cNvPr id="0" name=""/>
        <dsp:cNvSpPr/>
      </dsp:nvSpPr>
      <dsp:spPr>
        <a:xfrm>
          <a:off x="3343" y="1460694"/>
          <a:ext cx="1371216" cy="137121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Human Prediction</a:t>
          </a:r>
        </a:p>
      </dsp:txBody>
      <dsp:txXfrm>
        <a:off x="43505" y="1500856"/>
        <a:ext cx="1290892" cy="1290892"/>
      </dsp:txXfrm>
    </dsp:sp>
    <dsp:sp modelId="{B48CEBB2-ABEF-3441-AEA3-83AB1BDCA6CB}">
      <dsp:nvSpPr>
        <dsp:cNvPr id="0" name=""/>
        <dsp:cNvSpPr/>
      </dsp:nvSpPr>
      <dsp:spPr>
        <a:xfrm>
          <a:off x="1464462" y="1169937"/>
          <a:ext cx="373971" cy="329484"/>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a:off x="1464462" y="1235834"/>
        <a:ext cx="275126" cy="197690"/>
      </dsp:txXfrm>
    </dsp:sp>
    <dsp:sp modelId="{E284C749-1295-0C4F-B1FC-783A25129564}">
      <dsp:nvSpPr>
        <dsp:cNvPr id="0" name=""/>
        <dsp:cNvSpPr/>
      </dsp:nvSpPr>
      <dsp:spPr>
        <a:xfrm>
          <a:off x="2158981" y="863783"/>
          <a:ext cx="834152" cy="941792"/>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1E0535B-114E-6F49-902E-9793A88FD7A2}">
      <dsp:nvSpPr>
        <dsp:cNvPr id="0" name=""/>
        <dsp:cNvSpPr/>
      </dsp:nvSpPr>
      <dsp:spPr>
        <a:xfrm>
          <a:off x="1905985" y="1460694"/>
          <a:ext cx="1371216" cy="137121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Excel</a:t>
          </a:r>
        </a:p>
      </dsp:txBody>
      <dsp:txXfrm>
        <a:off x="1946147" y="1500856"/>
        <a:ext cx="1290892" cy="1290892"/>
      </dsp:txXfrm>
    </dsp:sp>
    <dsp:sp modelId="{F44E78FC-A2BF-B94F-9C95-C81B202ABE44}">
      <dsp:nvSpPr>
        <dsp:cNvPr id="0" name=""/>
        <dsp:cNvSpPr/>
      </dsp:nvSpPr>
      <dsp:spPr>
        <a:xfrm>
          <a:off x="3401562" y="1146379"/>
          <a:ext cx="305056" cy="37660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dsp:txBody>
      <dsp:txXfrm>
        <a:off x="3401562" y="1221699"/>
        <a:ext cx="213539" cy="225960"/>
      </dsp:txXfrm>
    </dsp:sp>
    <dsp:sp modelId="{1CADC06F-09C6-D742-9130-63CA66649117}">
      <dsp:nvSpPr>
        <dsp:cNvPr id="0" name=""/>
        <dsp:cNvSpPr/>
      </dsp:nvSpPr>
      <dsp:spPr>
        <a:xfrm>
          <a:off x="4061623" y="863783"/>
          <a:ext cx="834152" cy="941792"/>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26F383-AACD-1A41-8F77-717FC223BEE0}">
      <dsp:nvSpPr>
        <dsp:cNvPr id="0" name=""/>
        <dsp:cNvSpPr/>
      </dsp:nvSpPr>
      <dsp:spPr>
        <a:xfrm>
          <a:off x="3808628" y="1460694"/>
          <a:ext cx="1371216" cy="1371216"/>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Machine Learning Application</a:t>
          </a:r>
        </a:p>
      </dsp:txBody>
      <dsp:txXfrm>
        <a:off x="3848790" y="1500856"/>
        <a:ext cx="1290892" cy="12908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C7CD-3D1A-F54D-847C-4848E7A1E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AA2F6-535B-1B42-B653-54741449B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6B0752-0623-774B-935B-AB7F7D03B7F7}"/>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5" name="Footer Placeholder 4">
            <a:extLst>
              <a:ext uri="{FF2B5EF4-FFF2-40B4-BE49-F238E27FC236}">
                <a16:creationId xmlns:a16="http://schemas.microsoft.com/office/drawing/2014/main" id="{7A9EF5AB-1D06-A446-A0CB-75B0242EF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96C06-B5A6-0A49-B4AA-DCB5EC528019}"/>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3030328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57C1-E4BC-324B-8334-567B8F9B41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B1605-0235-BB43-AA5B-A978FF1B00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54E8B-2659-2B49-95D7-064009A788F1}"/>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5" name="Footer Placeholder 4">
            <a:extLst>
              <a:ext uri="{FF2B5EF4-FFF2-40B4-BE49-F238E27FC236}">
                <a16:creationId xmlns:a16="http://schemas.microsoft.com/office/drawing/2014/main" id="{C635CE4D-7266-E549-AC8C-AA336E30E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B8DF8-D9B5-E74A-A44B-03B4AAE333E9}"/>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177772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CEB1A0-0223-DA44-85FC-EA52A3662E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AADAD6-4F9C-7144-9367-FBCB3AE70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C4546-D763-F444-8D09-B8EDD1A099AF}"/>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5" name="Footer Placeholder 4">
            <a:extLst>
              <a:ext uri="{FF2B5EF4-FFF2-40B4-BE49-F238E27FC236}">
                <a16:creationId xmlns:a16="http://schemas.microsoft.com/office/drawing/2014/main" id="{24C2C59C-13AC-7843-9A5C-ADF9EF134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459-D7AE-374A-9BE2-9E7E9184C236}"/>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58277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6BB2-E0A4-7546-BDAC-427FCBBE68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27CE02-9CD4-3B48-BBA1-8525F7C192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3FD6E-F66C-3E45-90FF-CB806DA51C93}"/>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5" name="Footer Placeholder 4">
            <a:extLst>
              <a:ext uri="{FF2B5EF4-FFF2-40B4-BE49-F238E27FC236}">
                <a16:creationId xmlns:a16="http://schemas.microsoft.com/office/drawing/2014/main" id="{0A3A83F4-6FE3-A341-A4B2-556914546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D5FF4-2C21-4349-98A4-102EB5542E1D}"/>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319565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7F27-847F-2649-9417-9680C8374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47960B-1FB5-264F-9880-351396C2B9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F9CE8D-0FA0-E445-8115-B188461FC4CC}"/>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5" name="Footer Placeholder 4">
            <a:extLst>
              <a:ext uri="{FF2B5EF4-FFF2-40B4-BE49-F238E27FC236}">
                <a16:creationId xmlns:a16="http://schemas.microsoft.com/office/drawing/2014/main" id="{6A5CBF64-207C-934B-AA77-9B1E63CED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C5112-0B55-C14C-BF88-110CF4AAA28C}"/>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42331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E7D0-51F6-E749-BD3E-734DD19D0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ADBA1-B134-ED45-AC27-1397506C8B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96BCC8-E163-794F-8C4A-A351D6643D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5924A-3A54-C447-9EAA-2D8E5C01696D}"/>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6" name="Footer Placeholder 5">
            <a:extLst>
              <a:ext uri="{FF2B5EF4-FFF2-40B4-BE49-F238E27FC236}">
                <a16:creationId xmlns:a16="http://schemas.microsoft.com/office/drawing/2014/main" id="{C6B64C2E-AE50-164C-B368-CA6912E893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2CF31-8857-C24A-874F-4BF280F63088}"/>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34740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9B1E-7FDA-094C-8D7B-64CAABCEC0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201E25-A040-0447-9DBB-E854DC6ECA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5A327-D6DA-8545-AA01-65803996AA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D4D32B-9A6B-2045-93AE-2F06619D32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910029-2B80-3848-9EA8-4F6AE040DE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A18211-30FF-C849-A9B9-B5338FB4D5E8}"/>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8" name="Footer Placeholder 7">
            <a:extLst>
              <a:ext uri="{FF2B5EF4-FFF2-40B4-BE49-F238E27FC236}">
                <a16:creationId xmlns:a16="http://schemas.microsoft.com/office/drawing/2014/main" id="{CB28404A-ADD5-084A-8281-91341FE946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6685C-7608-0A42-B4C1-0855688E778F}"/>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64422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6BF21-E168-934B-93F4-79FF200AB7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599CB6-F0E3-8245-A257-3E48898D595B}"/>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4" name="Footer Placeholder 3">
            <a:extLst>
              <a:ext uri="{FF2B5EF4-FFF2-40B4-BE49-F238E27FC236}">
                <a16:creationId xmlns:a16="http://schemas.microsoft.com/office/drawing/2014/main" id="{92000663-E187-254F-8DAE-89DBC6F75D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9D0DB5-5DC4-0A40-8BF5-DF447818DB93}"/>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3866238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24691-3CEC-FE45-9E87-92061F28E0C0}"/>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3" name="Footer Placeholder 2">
            <a:extLst>
              <a:ext uri="{FF2B5EF4-FFF2-40B4-BE49-F238E27FC236}">
                <a16:creationId xmlns:a16="http://schemas.microsoft.com/office/drawing/2014/main" id="{CE644FC2-F3F2-704B-93EB-E7BBC23F1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D07B4-EC0A-CA49-A7C5-BBECA2E728CC}"/>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111737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F5B5-DE91-7140-8260-4FBA0AFC6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A77DAB-9382-5948-AE62-11C0BF9EA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DF6635-DB64-B345-BD3E-00BC974EC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593C45-8975-0449-98F0-6CF22E9E3633}"/>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6" name="Footer Placeholder 5">
            <a:extLst>
              <a:ext uri="{FF2B5EF4-FFF2-40B4-BE49-F238E27FC236}">
                <a16:creationId xmlns:a16="http://schemas.microsoft.com/office/drawing/2014/main" id="{B0A6D475-4B10-5943-A85F-73222FC9F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F4A84-9303-924D-93AA-42139E9E390D}"/>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253289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DB70-36BB-324C-84A7-9430FCA7C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99F26-28CA-4D42-ADCF-5B375CECC6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35126D-FF79-214C-9D1F-07E1178A3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9B13F-96F3-9541-9622-D6AB164BFB6E}"/>
              </a:ext>
            </a:extLst>
          </p:cNvPr>
          <p:cNvSpPr>
            <a:spLocks noGrp="1"/>
          </p:cNvSpPr>
          <p:nvPr>
            <p:ph type="dt" sz="half" idx="10"/>
          </p:nvPr>
        </p:nvSpPr>
        <p:spPr/>
        <p:txBody>
          <a:bodyPr/>
          <a:lstStyle/>
          <a:p>
            <a:fld id="{8B4BB5C1-7D3F-3544-ADCB-527A6272FE87}" type="datetimeFigureOut">
              <a:rPr lang="en-US" smtClean="0"/>
              <a:t>5/15/20</a:t>
            </a:fld>
            <a:endParaRPr lang="en-US"/>
          </a:p>
        </p:txBody>
      </p:sp>
      <p:sp>
        <p:nvSpPr>
          <p:cNvPr id="6" name="Footer Placeholder 5">
            <a:extLst>
              <a:ext uri="{FF2B5EF4-FFF2-40B4-BE49-F238E27FC236}">
                <a16:creationId xmlns:a16="http://schemas.microsoft.com/office/drawing/2014/main" id="{6343ECE1-DB2F-EA42-9CBD-FE9BF9CD6E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9F175-82B8-584F-9CD9-8543154A2769}"/>
              </a:ext>
            </a:extLst>
          </p:cNvPr>
          <p:cNvSpPr>
            <a:spLocks noGrp="1"/>
          </p:cNvSpPr>
          <p:nvPr>
            <p:ph type="sldNum" sz="quarter" idx="12"/>
          </p:nvPr>
        </p:nvSpPr>
        <p:spPr/>
        <p:txBody>
          <a:bodyPr/>
          <a:lstStyle/>
          <a:p>
            <a:fld id="{5D92C2DC-3FEB-0146-BF66-F6F5A656CD40}" type="slidenum">
              <a:rPr lang="en-US" smtClean="0"/>
              <a:t>‹#›</a:t>
            </a:fld>
            <a:endParaRPr lang="en-US"/>
          </a:p>
        </p:txBody>
      </p:sp>
    </p:spTree>
    <p:extLst>
      <p:ext uri="{BB962C8B-B14F-4D97-AF65-F5344CB8AC3E}">
        <p14:creationId xmlns:p14="http://schemas.microsoft.com/office/powerpoint/2010/main" val="3127399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F8D116-F553-694B-8970-518972E14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9A8662-1499-CA42-9FFE-EE658EABC7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3B5A2-A4D1-4943-BC13-81CDFC2EE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4BB5C1-7D3F-3544-ADCB-527A6272FE87}" type="datetimeFigureOut">
              <a:rPr lang="en-US" smtClean="0"/>
              <a:t>5/15/20</a:t>
            </a:fld>
            <a:endParaRPr lang="en-US"/>
          </a:p>
        </p:txBody>
      </p:sp>
      <p:sp>
        <p:nvSpPr>
          <p:cNvPr id="5" name="Footer Placeholder 4">
            <a:extLst>
              <a:ext uri="{FF2B5EF4-FFF2-40B4-BE49-F238E27FC236}">
                <a16:creationId xmlns:a16="http://schemas.microsoft.com/office/drawing/2014/main" id="{944D5A87-4693-F14A-B974-1BD7A7F81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03AE99-8A55-E44D-8284-54630EF53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2C2DC-3FEB-0146-BF66-F6F5A656CD40}" type="slidenum">
              <a:rPr lang="en-US" smtClean="0"/>
              <a:t>‹#›</a:t>
            </a:fld>
            <a:endParaRPr lang="en-US"/>
          </a:p>
        </p:txBody>
      </p:sp>
    </p:spTree>
    <p:extLst>
      <p:ext uri="{BB962C8B-B14F-4D97-AF65-F5344CB8AC3E}">
        <p14:creationId xmlns:p14="http://schemas.microsoft.com/office/powerpoint/2010/main" val="2300168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bigskyassociates.com/blog/bid/372186/The-Data-Analysis-Process-5-Steps-To-Better-Decision-Mak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C716-B537-F047-B968-0501AAFA46F2}"/>
              </a:ext>
            </a:extLst>
          </p:cNvPr>
          <p:cNvSpPr>
            <a:spLocks noGrp="1"/>
          </p:cNvSpPr>
          <p:nvPr>
            <p:ph type="ctrTitle"/>
          </p:nvPr>
        </p:nvSpPr>
        <p:spPr>
          <a:xfrm>
            <a:off x="4224866" y="2819401"/>
            <a:ext cx="3285066" cy="1930398"/>
          </a:xfrm>
        </p:spPr>
        <p:txBody>
          <a:bodyPr>
            <a:normAutofit fontScale="90000"/>
          </a:bodyPr>
          <a:lstStyle/>
          <a:p>
            <a:r>
              <a:rPr lang="en-US" sz="4800" dirty="0">
                <a:latin typeface="Apple Chancery" panose="03020702040506060504" pitchFamily="66" charset="-79"/>
                <a:cs typeface="Apple Chancery" panose="03020702040506060504" pitchFamily="66" charset="-79"/>
              </a:rPr>
              <a:t>Van Rental Fortune Telling</a:t>
            </a:r>
          </a:p>
        </p:txBody>
      </p:sp>
      <p:sp>
        <p:nvSpPr>
          <p:cNvPr id="3" name="Subtitle 2">
            <a:extLst>
              <a:ext uri="{FF2B5EF4-FFF2-40B4-BE49-F238E27FC236}">
                <a16:creationId xmlns:a16="http://schemas.microsoft.com/office/drawing/2014/main" id="{5BD0413F-F7DE-9C4D-A061-F12403DCE33F}"/>
              </a:ext>
            </a:extLst>
          </p:cNvPr>
          <p:cNvSpPr>
            <a:spLocks noGrp="1"/>
          </p:cNvSpPr>
          <p:nvPr>
            <p:ph type="subTitle" idx="1"/>
          </p:nvPr>
        </p:nvSpPr>
        <p:spPr>
          <a:xfrm>
            <a:off x="4453466" y="5538522"/>
            <a:ext cx="2827867" cy="394229"/>
          </a:xfrm>
        </p:spPr>
        <p:txBody>
          <a:bodyPr>
            <a:normAutofit lnSpcReduction="10000"/>
          </a:bodyPr>
          <a:lstStyle/>
          <a:p>
            <a:r>
              <a:rPr lang="en-US" dirty="0">
                <a:solidFill>
                  <a:schemeClr val="bg1"/>
                </a:solidFill>
              </a:rPr>
              <a:t>By: Phillip Vargas</a:t>
            </a:r>
          </a:p>
        </p:txBody>
      </p:sp>
    </p:spTree>
    <p:extLst>
      <p:ext uri="{BB962C8B-B14F-4D97-AF65-F5344CB8AC3E}">
        <p14:creationId xmlns:p14="http://schemas.microsoft.com/office/powerpoint/2010/main" val="2381267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2DFA-5FD1-D844-AD97-D033F8028AAE}"/>
              </a:ext>
            </a:extLst>
          </p:cNvPr>
          <p:cNvSpPr>
            <a:spLocks noGrp="1"/>
          </p:cNvSpPr>
          <p:nvPr>
            <p:ph type="title"/>
          </p:nvPr>
        </p:nvSpPr>
        <p:spPr/>
        <p:txBody>
          <a:bodyPr/>
          <a:lstStyle/>
          <a:p>
            <a:r>
              <a:rPr lang="en-US" b="1" dirty="0"/>
              <a:t>Stationarity Plot: </a:t>
            </a:r>
            <a:r>
              <a:rPr lang="en-US" dirty="0"/>
              <a:t>Original Data</a:t>
            </a:r>
          </a:p>
        </p:txBody>
      </p:sp>
      <p:pic>
        <p:nvPicPr>
          <p:cNvPr id="4" name="Content Placeholder 3">
            <a:extLst>
              <a:ext uri="{FF2B5EF4-FFF2-40B4-BE49-F238E27FC236}">
                <a16:creationId xmlns:a16="http://schemas.microsoft.com/office/drawing/2014/main" id="{9A83AA71-887F-974B-8415-57ED907984A4}"/>
              </a:ext>
            </a:extLst>
          </p:cNvPr>
          <p:cNvPicPr>
            <a:picLocks noGrp="1" noChangeAspect="1"/>
          </p:cNvPicPr>
          <p:nvPr>
            <p:ph idx="1"/>
          </p:nvPr>
        </p:nvPicPr>
        <p:blipFill>
          <a:blip r:embed="rId2"/>
          <a:stretch>
            <a:fillRect/>
          </a:stretch>
        </p:blipFill>
        <p:spPr>
          <a:xfrm>
            <a:off x="838200" y="2125635"/>
            <a:ext cx="10515600" cy="3751318"/>
          </a:xfrm>
          <a:prstGeom prst="rect">
            <a:avLst/>
          </a:prstGeom>
        </p:spPr>
      </p:pic>
      <p:sp>
        <p:nvSpPr>
          <p:cNvPr id="5" name="TextBox 4">
            <a:extLst>
              <a:ext uri="{FF2B5EF4-FFF2-40B4-BE49-F238E27FC236}">
                <a16:creationId xmlns:a16="http://schemas.microsoft.com/office/drawing/2014/main" id="{D56F9BB4-FA15-904D-B6BA-3365EBA54AC8}"/>
              </a:ext>
            </a:extLst>
          </p:cNvPr>
          <p:cNvSpPr txBox="1"/>
          <p:nvPr/>
        </p:nvSpPr>
        <p:spPr>
          <a:xfrm>
            <a:off x="838200" y="1506022"/>
            <a:ext cx="10167783" cy="369332"/>
          </a:xfrm>
          <a:prstGeom prst="rect">
            <a:avLst/>
          </a:prstGeom>
          <a:noFill/>
        </p:spPr>
        <p:txBody>
          <a:bodyPr wrap="none" rtlCol="0">
            <a:spAutoFit/>
          </a:bodyPr>
          <a:lstStyle/>
          <a:p>
            <a:r>
              <a:rPr lang="en-US" dirty="0"/>
              <a:t>The goal is to get the line plot to be a straight line and the histogram to be a Uniform Dist. or Normally Dist.</a:t>
            </a:r>
          </a:p>
        </p:txBody>
      </p:sp>
    </p:spTree>
    <p:extLst>
      <p:ext uri="{BB962C8B-B14F-4D97-AF65-F5344CB8AC3E}">
        <p14:creationId xmlns:p14="http://schemas.microsoft.com/office/powerpoint/2010/main" val="3648280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2EDE-8ADB-2147-96BB-89180CADE0BE}"/>
              </a:ext>
            </a:extLst>
          </p:cNvPr>
          <p:cNvSpPr>
            <a:spLocks noGrp="1"/>
          </p:cNvSpPr>
          <p:nvPr>
            <p:ph type="title"/>
          </p:nvPr>
        </p:nvSpPr>
        <p:spPr>
          <a:xfrm>
            <a:off x="2264833" y="382058"/>
            <a:ext cx="7662333" cy="1325563"/>
          </a:xfrm>
        </p:spPr>
        <p:txBody>
          <a:bodyPr>
            <a:normAutofit fontScale="90000"/>
          </a:bodyPr>
          <a:lstStyle/>
          <a:p>
            <a:pPr algn="ctr"/>
            <a:r>
              <a:rPr lang="en-US" b="1" u="sng" dirty="0"/>
              <a:t>Dickey Fuller Test for Stationarity:</a:t>
            </a:r>
            <a:br>
              <a:rPr lang="en-US" b="1" u="sng" dirty="0"/>
            </a:br>
            <a:r>
              <a:rPr lang="en-US" dirty="0"/>
              <a:t>Original Data</a:t>
            </a:r>
          </a:p>
        </p:txBody>
      </p:sp>
      <p:pic>
        <p:nvPicPr>
          <p:cNvPr id="4" name="Content Placeholder 3">
            <a:extLst>
              <a:ext uri="{FF2B5EF4-FFF2-40B4-BE49-F238E27FC236}">
                <a16:creationId xmlns:a16="http://schemas.microsoft.com/office/drawing/2014/main" id="{6C7FFA08-9C46-0547-9CED-284760091D09}"/>
              </a:ext>
            </a:extLst>
          </p:cNvPr>
          <p:cNvPicPr>
            <a:picLocks noGrp="1" noChangeAspect="1"/>
          </p:cNvPicPr>
          <p:nvPr>
            <p:ph idx="1"/>
          </p:nvPr>
        </p:nvPicPr>
        <p:blipFill>
          <a:blip r:embed="rId2"/>
          <a:stretch>
            <a:fillRect/>
          </a:stretch>
        </p:blipFill>
        <p:spPr>
          <a:xfrm>
            <a:off x="2841150" y="1905794"/>
            <a:ext cx="6509700" cy="4224072"/>
          </a:xfrm>
          <a:prstGeom prst="rect">
            <a:avLst/>
          </a:prstGeom>
        </p:spPr>
      </p:pic>
    </p:spTree>
    <p:extLst>
      <p:ext uri="{BB962C8B-B14F-4D97-AF65-F5344CB8AC3E}">
        <p14:creationId xmlns:p14="http://schemas.microsoft.com/office/powerpoint/2010/main" val="412038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7638-BDA4-1F49-9C70-9012B115927F}"/>
              </a:ext>
            </a:extLst>
          </p:cNvPr>
          <p:cNvSpPr>
            <a:spLocks noGrp="1"/>
          </p:cNvSpPr>
          <p:nvPr>
            <p:ph type="title"/>
          </p:nvPr>
        </p:nvSpPr>
        <p:spPr/>
        <p:txBody>
          <a:bodyPr/>
          <a:lstStyle/>
          <a:p>
            <a:r>
              <a:rPr lang="en-US" dirty="0"/>
              <a:t>Moving Average Smoothing </a:t>
            </a:r>
          </a:p>
        </p:txBody>
      </p:sp>
      <p:sp>
        <p:nvSpPr>
          <p:cNvPr id="3" name="Content Placeholder 2">
            <a:extLst>
              <a:ext uri="{FF2B5EF4-FFF2-40B4-BE49-F238E27FC236}">
                <a16:creationId xmlns:a16="http://schemas.microsoft.com/office/drawing/2014/main" id="{E45B9AEE-48C2-FB43-B790-6A02294D2979}"/>
              </a:ext>
            </a:extLst>
          </p:cNvPr>
          <p:cNvSpPr>
            <a:spLocks noGrp="1"/>
          </p:cNvSpPr>
          <p:nvPr>
            <p:ph idx="1"/>
          </p:nvPr>
        </p:nvSpPr>
        <p:spPr>
          <a:xfrm>
            <a:off x="680225" y="1836777"/>
            <a:ext cx="11063868" cy="4351338"/>
          </a:xfrm>
        </p:spPr>
        <p:txBody>
          <a:bodyPr/>
          <a:lstStyle/>
          <a:p>
            <a:r>
              <a:rPr lang="en-US" dirty="0"/>
              <a:t>The hope of smoothing is to remove noise and better expose the signal of the underlying causal processes. </a:t>
            </a:r>
          </a:p>
          <a:p>
            <a:r>
              <a:rPr lang="en-US" b="1" dirty="0"/>
              <a:t>Window width- </a:t>
            </a:r>
            <a:r>
              <a:rPr lang="en-US" dirty="0"/>
              <a:t>the number of raw observations used to calculate the moving average value. </a:t>
            </a:r>
          </a:p>
          <a:p>
            <a:r>
              <a:rPr lang="en-US" b="1" u="sng" dirty="0"/>
              <a:t>Two Main Moving Average Types:</a:t>
            </a:r>
          </a:p>
          <a:p>
            <a:pPr lvl="1"/>
            <a:r>
              <a:rPr lang="en-US" dirty="0">
                <a:solidFill>
                  <a:srgbClr val="FF0000"/>
                </a:solidFill>
              </a:rPr>
              <a:t>Centered Moving Average - cannot use when forecasting </a:t>
            </a:r>
          </a:p>
          <a:p>
            <a:pPr lvl="1"/>
            <a:r>
              <a:rPr lang="en-US" dirty="0">
                <a:solidFill>
                  <a:srgbClr val="00B050"/>
                </a:solidFill>
              </a:rPr>
              <a:t>Trailing Moving Average - used on time series forecasting </a:t>
            </a:r>
          </a:p>
          <a:p>
            <a:r>
              <a:rPr lang="en-US" dirty="0"/>
              <a:t>Data Expectations </a:t>
            </a:r>
          </a:p>
          <a:p>
            <a:pPr lvl="1"/>
            <a:r>
              <a:rPr lang="en-US" dirty="0"/>
              <a:t>Must be Stationary (Both </a:t>
            </a:r>
            <a:r>
              <a:rPr lang="en-US" b="1" u="sng" dirty="0"/>
              <a:t>trend</a:t>
            </a:r>
            <a:r>
              <a:rPr lang="en-US" dirty="0"/>
              <a:t> and </a:t>
            </a:r>
            <a:r>
              <a:rPr lang="en-US" b="1" u="sng" dirty="0"/>
              <a:t>seasonal</a:t>
            </a:r>
            <a:r>
              <a:rPr lang="en-US" dirty="0"/>
              <a:t> components have been </a:t>
            </a:r>
            <a:r>
              <a:rPr lang="en-US" b="1" u="sng" dirty="0"/>
              <a:t>removed</a:t>
            </a:r>
            <a:r>
              <a:rPr lang="en-US" dirty="0"/>
              <a:t>.)</a:t>
            </a:r>
          </a:p>
          <a:p>
            <a:pPr lvl="1"/>
            <a:endParaRPr lang="en-US" dirty="0"/>
          </a:p>
          <a:p>
            <a:pPr lvl="1"/>
            <a:endParaRPr lang="en-US" dirty="0"/>
          </a:p>
          <a:p>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435243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C172-01B9-D243-B5ED-5DCDC0452E61}"/>
              </a:ext>
            </a:extLst>
          </p:cNvPr>
          <p:cNvSpPr>
            <a:spLocks noGrp="1"/>
          </p:cNvSpPr>
          <p:nvPr>
            <p:ph type="title"/>
          </p:nvPr>
        </p:nvSpPr>
        <p:spPr>
          <a:xfrm>
            <a:off x="392151" y="197857"/>
            <a:ext cx="5852532" cy="1920875"/>
          </a:xfrm>
        </p:spPr>
        <p:txBody>
          <a:bodyPr>
            <a:normAutofit/>
          </a:bodyPr>
          <a:lstStyle/>
          <a:p>
            <a:r>
              <a:rPr lang="en-US" b="1" dirty="0"/>
              <a:t>Trailing Moving Average:</a:t>
            </a:r>
            <a:br>
              <a:rPr lang="en-US" dirty="0"/>
            </a:br>
            <a:r>
              <a:rPr lang="en-US" dirty="0"/>
              <a:t>Base Model</a:t>
            </a:r>
          </a:p>
        </p:txBody>
      </p:sp>
      <p:sp>
        <p:nvSpPr>
          <p:cNvPr id="3" name="Content Placeholder 2">
            <a:extLst>
              <a:ext uri="{FF2B5EF4-FFF2-40B4-BE49-F238E27FC236}">
                <a16:creationId xmlns:a16="http://schemas.microsoft.com/office/drawing/2014/main" id="{A1EF0699-2472-A64B-A4C6-E8A7635CC715}"/>
              </a:ext>
            </a:extLst>
          </p:cNvPr>
          <p:cNvSpPr>
            <a:spLocks noGrp="1"/>
          </p:cNvSpPr>
          <p:nvPr>
            <p:ph idx="1"/>
          </p:nvPr>
        </p:nvSpPr>
        <p:spPr>
          <a:xfrm>
            <a:off x="258337" y="2617362"/>
            <a:ext cx="6744629" cy="2891340"/>
          </a:xfrm>
        </p:spPr>
        <p:txBody>
          <a:bodyPr>
            <a:normAutofit/>
          </a:bodyPr>
          <a:lstStyle/>
          <a:p>
            <a:r>
              <a:rPr lang="en-US" b="1" dirty="0"/>
              <a:t>Window Width: </a:t>
            </a:r>
            <a:r>
              <a:rPr lang="en-US" dirty="0"/>
              <a:t>3</a:t>
            </a:r>
          </a:p>
          <a:p>
            <a:r>
              <a:rPr lang="en-US" b="1" dirty="0"/>
              <a:t>Formula: </a:t>
            </a:r>
          </a:p>
          <a:p>
            <a:pPr marL="457200" lvl="1" indent="0">
              <a:buNone/>
            </a:pPr>
            <a:r>
              <a:rPr lang="en-US" dirty="0" err="1"/>
              <a:t>obs</a:t>
            </a:r>
            <a:r>
              <a:rPr lang="en-US" dirty="0"/>
              <a:t>(t) = (1/3) × ( </a:t>
            </a:r>
            <a:r>
              <a:rPr lang="en-US" dirty="0" err="1"/>
              <a:t>obs</a:t>
            </a:r>
            <a:r>
              <a:rPr lang="en-US" dirty="0"/>
              <a:t>(t − 2) + </a:t>
            </a:r>
            <a:r>
              <a:rPr lang="en-US" dirty="0" err="1"/>
              <a:t>obs</a:t>
            </a:r>
            <a:r>
              <a:rPr lang="en-US" dirty="0"/>
              <a:t>(t − 1) + </a:t>
            </a:r>
            <a:r>
              <a:rPr lang="en-US" dirty="0" err="1"/>
              <a:t>obs</a:t>
            </a:r>
            <a:r>
              <a:rPr lang="en-US" dirty="0"/>
              <a:t>(t) ) </a:t>
            </a:r>
          </a:p>
          <a:p>
            <a:r>
              <a:rPr lang="en-US" b="1" dirty="0"/>
              <a:t>Original Data:</a:t>
            </a:r>
          </a:p>
          <a:p>
            <a:pPr lvl="1">
              <a:buFont typeface="Courier New" panose="02070309020205020404" pitchFamily="49" charset="0"/>
              <a:buChar char="o"/>
            </a:pPr>
            <a:r>
              <a:rPr lang="en-US" b="1" dirty="0"/>
              <a:t>Test RMSE: </a:t>
            </a:r>
            <a:r>
              <a:rPr lang="en-US" dirty="0"/>
              <a:t>104.059</a:t>
            </a:r>
          </a:p>
          <a:p>
            <a:r>
              <a:rPr lang="en-US" dirty="0"/>
              <a:t>This is my base model score to beat</a:t>
            </a:r>
          </a:p>
        </p:txBody>
      </p:sp>
      <p:pic>
        <p:nvPicPr>
          <p:cNvPr id="4" name="Picture 3">
            <a:extLst>
              <a:ext uri="{FF2B5EF4-FFF2-40B4-BE49-F238E27FC236}">
                <a16:creationId xmlns:a16="http://schemas.microsoft.com/office/drawing/2014/main" id="{86DD066E-98F0-2A4B-AFA7-ECA0D63A819E}"/>
              </a:ext>
            </a:extLst>
          </p:cNvPr>
          <p:cNvPicPr>
            <a:picLocks noChangeAspect="1"/>
          </p:cNvPicPr>
          <p:nvPr/>
        </p:nvPicPr>
        <p:blipFill>
          <a:blip r:embed="rId2"/>
          <a:stretch>
            <a:fillRect/>
          </a:stretch>
        </p:blipFill>
        <p:spPr>
          <a:xfrm>
            <a:off x="7276458" y="197857"/>
            <a:ext cx="4600011" cy="6281002"/>
          </a:xfrm>
          <a:prstGeom prst="rect">
            <a:avLst/>
          </a:prstGeom>
        </p:spPr>
      </p:pic>
    </p:spTree>
    <p:extLst>
      <p:ext uri="{BB962C8B-B14F-4D97-AF65-F5344CB8AC3E}">
        <p14:creationId xmlns:p14="http://schemas.microsoft.com/office/powerpoint/2010/main" val="19396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B6D4-9801-D846-9C69-52933631A44A}"/>
              </a:ext>
            </a:extLst>
          </p:cNvPr>
          <p:cNvSpPr>
            <a:spLocks noGrp="1"/>
          </p:cNvSpPr>
          <p:nvPr>
            <p:ph type="title"/>
          </p:nvPr>
        </p:nvSpPr>
        <p:spPr/>
        <p:txBody>
          <a:bodyPr/>
          <a:lstStyle/>
          <a:p>
            <a:r>
              <a:rPr lang="en-US" dirty="0"/>
              <a:t>Power Transforms </a:t>
            </a:r>
          </a:p>
        </p:txBody>
      </p:sp>
      <p:sp>
        <p:nvSpPr>
          <p:cNvPr id="3" name="Content Placeholder 2">
            <a:extLst>
              <a:ext uri="{FF2B5EF4-FFF2-40B4-BE49-F238E27FC236}">
                <a16:creationId xmlns:a16="http://schemas.microsoft.com/office/drawing/2014/main" id="{A8C3CAB5-3860-FD44-9904-A277D5643444}"/>
              </a:ext>
            </a:extLst>
          </p:cNvPr>
          <p:cNvSpPr>
            <a:spLocks noGrp="1"/>
          </p:cNvSpPr>
          <p:nvPr>
            <p:ph idx="1"/>
          </p:nvPr>
        </p:nvSpPr>
        <p:spPr/>
        <p:txBody>
          <a:bodyPr>
            <a:normAutofit fontScale="92500" lnSpcReduction="10000"/>
          </a:bodyPr>
          <a:lstStyle/>
          <a:p>
            <a:r>
              <a:rPr lang="en-US" dirty="0"/>
              <a:t>Used the Box-Cox function to find a statistically tuned </a:t>
            </a:r>
            <a:r>
              <a:rPr lang="en-US" b="1" u="sng" dirty="0"/>
              <a:t>Lambda</a:t>
            </a:r>
            <a:r>
              <a:rPr lang="en-US" dirty="0"/>
              <a:t> value. </a:t>
            </a:r>
          </a:p>
          <a:p>
            <a:r>
              <a:rPr lang="en-US" b="1" dirty="0"/>
              <a:t>Lambda</a:t>
            </a:r>
            <a:r>
              <a:rPr lang="en-US" dirty="0"/>
              <a:t> controls the type of transform to perform on data.</a:t>
            </a:r>
          </a:p>
          <a:p>
            <a:pPr lvl="1">
              <a:buFont typeface="Courier New" panose="02070309020205020404" pitchFamily="49" charset="0"/>
              <a:buChar char="o"/>
            </a:pPr>
            <a:r>
              <a:rPr lang="en-US" dirty="0"/>
              <a:t>lambda = -1.0 is a reciprocal transform</a:t>
            </a:r>
          </a:p>
          <a:p>
            <a:pPr lvl="1">
              <a:buFont typeface="Courier New" panose="02070309020205020404" pitchFamily="49" charset="0"/>
              <a:buChar char="o"/>
            </a:pPr>
            <a:r>
              <a:rPr lang="en-US" dirty="0"/>
              <a:t>lambda = -0.5 is a reciprocal square root transform</a:t>
            </a:r>
          </a:p>
          <a:p>
            <a:pPr lvl="1">
              <a:buFont typeface="Courier New" panose="02070309020205020404" pitchFamily="49" charset="0"/>
              <a:buChar char="o"/>
            </a:pPr>
            <a:r>
              <a:rPr lang="en-US" dirty="0"/>
              <a:t>lambda = 0.0 is a log transform</a:t>
            </a:r>
          </a:p>
          <a:p>
            <a:pPr lvl="1">
              <a:buFont typeface="Courier New" panose="02070309020205020404" pitchFamily="49" charset="0"/>
              <a:buChar char="o"/>
            </a:pPr>
            <a:r>
              <a:rPr lang="en-US" dirty="0"/>
              <a:t>lambda = 0.5 is a square root transform</a:t>
            </a:r>
          </a:p>
          <a:p>
            <a:pPr lvl="1">
              <a:buFont typeface="Courier New" panose="02070309020205020404" pitchFamily="49" charset="0"/>
              <a:buChar char="o"/>
            </a:pPr>
            <a:r>
              <a:rPr lang="en-US" dirty="0"/>
              <a:t>lambda = 1.0 is no transform </a:t>
            </a:r>
          </a:p>
          <a:p>
            <a:r>
              <a:rPr lang="en-US" b="1" dirty="0"/>
              <a:t>Box-Cox Result: </a:t>
            </a:r>
            <a:r>
              <a:rPr lang="en-US" dirty="0"/>
              <a:t>.70</a:t>
            </a:r>
          </a:p>
          <a:p>
            <a:pPr lvl="1"/>
            <a:r>
              <a:rPr lang="en-US" dirty="0"/>
              <a:t>The function choose a square root transformation</a:t>
            </a:r>
          </a:p>
          <a:p>
            <a:r>
              <a:rPr lang="en-US" dirty="0"/>
              <a:t>The goal is to get the line plot to be a straight line and the histogram to be Uniform or Normally Distributed</a:t>
            </a:r>
          </a:p>
        </p:txBody>
      </p:sp>
    </p:spTree>
    <p:extLst>
      <p:ext uri="{BB962C8B-B14F-4D97-AF65-F5344CB8AC3E}">
        <p14:creationId xmlns:p14="http://schemas.microsoft.com/office/powerpoint/2010/main" val="109907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AA33-D79D-6E46-B40F-A943066F925B}"/>
              </a:ext>
            </a:extLst>
          </p:cNvPr>
          <p:cNvSpPr>
            <a:spLocks noGrp="1"/>
          </p:cNvSpPr>
          <p:nvPr>
            <p:ph type="title"/>
          </p:nvPr>
        </p:nvSpPr>
        <p:spPr/>
        <p:txBody>
          <a:bodyPr/>
          <a:lstStyle/>
          <a:p>
            <a:r>
              <a:rPr lang="en-US" b="1" dirty="0"/>
              <a:t>Stationarity Plot: </a:t>
            </a:r>
            <a:r>
              <a:rPr lang="en-US" dirty="0"/>
              <a:t>Transformed Data</a:t>
            </a:r>
          </a:p>
        </p:txBody>
      </p:sp>
      <p:pic>
        <p:nvPicPr>
          <p:cNvPr id="4" name="Content Placeholder 3">
            <a:extLst>
              <a:ext uri="{FF2B5EF4-FFF2-40B4-BE49-F238E27FC236}">
                <a16:creationId xmlns:a16="http://schemas.microsoft.com/office/drawing/2014/main" id="{79F2FC7A-F0C2-3C40-A6E0-34ED815F3CFF}"/>
              </a:ext>
            </a:extLst>
          </p:cNvPr>
          <p:cNvPicPr>
            <a:picLocks noGrp="1" noChangeAspect="1"/>
          </p:cNvPicPr>
          <p:nvPr>
            <p:ph idx="1"/>
          </p:nvPr>
        </p:nvPicPr>
        <p:blipFill>
          <a:blip r:embed="rId2"/>
          <a:stretch>
            <a:fillRect/>
          </a:stretch>
        </p:blipFill>
        <p:spPr>
          <a:xfrm>
            <a:off x="838200" y="2253724"/>
            <a:ext cx="10515600" cy="3780889"/>
          </a:xfrm>
          <a:prstGeom prst="rect">
            <a:avLst/>
          </a:prstGeom>
        </p:spPr>
      </p:pic>
      <p:sp>
        <p:nvSpPr>
          <p:cNvPr id="5" name="TextBox 4">
            <a:extLst>
              <a:ext uri="{FF2B5EF4-FFF2-40B4-BE49-F238E27FC236}">
                <a16:creationId xmlns:a16="http://schemas.microsoft.com/office/drawing/2014/main" id="{1A1B9395-D538-6E4B-B4AA-259882F55677}"/>
              </a:ext>
            </a:extLst>
          </p:cNvPr>
          <p:cNvSpPr txBox="1"/>
          <p:nvPr/>
        </p:nvSpPr>
        <p:spPr>
          <a:xfrm>
            <a:off x="838200" y="1690688"/>
            <a:ext cx="8412944" cy="369332"/>
          </a:xfrm>
          <a:prstGeom prst="rect">
            <a:avLst/>
          </a:prstGeom>
          <a:noFill/>
        </p:spPr>
        <p:txBody>
          <a:bodyPr wrap="none" rtlCol="0">
            <a:spAutoFit/>
          </a:bodyPr>
          <a:lstStyle/>
          <a:p>
            <a:r>
              <a:rPr lang="en-US" dirty="0"/>
              <a:t>The line plot looks roughly the same but the histogram looks more Normally Distributed</a:t>
            </a:r>
          </a:p>
        </p:txBody>
      </p:sp>
    </p:spTree>
    <p:extLst>
      <p:ext uri="{BB962C8B-B14F-4D97-AF65-F5344CB8AC3E}">
        <p14:creationId xmlns:p14="http://schemas.microsoft.com/office/powerpoint/2010/main" val="375772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30DC-F3D6-9D4A-B786-AD3447417FAF}"/>
              </a:ext>
            </a:extLst>
          </p:cNvPr>
          <p:cNvSpPr>
            <a:spLocks noGrp="1"/>
          </p:cNvSpPr>
          <p:nvPr>
            <p:ph type="title"/>
          </p:nvPr>
        </p:nvSpPr>
        <p:spPr/>
        <p:txBody>
          <a:bodyPr/>
          <a:lstStyle/>
          <a:p>
            <a:pPr algn="ctr"/>
            <a:r>
              <a:rPr lang="en-US" b="1" u="sng" dirty="0"/>
              <a:t>Dickey Fuller Test for Stationarity:</a:t>
            </a:r>
            <a:br>
              <a:rPr lang="en-US" b="1" u="sng" dirty="0"/>
            </a:br>
            <a:r>
              <a:rPr lang="en-US" dirty="0"/>
              <a:t>Box-Cox Transformed</a:t>
            </a:r>
          </a:p>
        </p:txBody>
      </p:sp>
      <p:pic>
        <p:nvPicPr>
          <p:cNvPr id="4" name="Content Placeholder 3">
            <a:extLst>
              <a:ext uri="{FF2B5EF4-FFF2-40B4-BE49-F238E27FC236}">
                <a16:creationId xmlns:a16="http://schemas.microsoft.com/office/drawing/2014/main" id="{7AD5A3E5-7BA2-C446-BE93-2BA00680838A}"/>
              </a:ext>
            </a:extLst>
          </p:cNvPr>
          <p:cNvPicPr>
            <a:picLocks noGrp="1" noChangeAspect="1"/>
          </p:cNvPicPr>
          <p:nvPr>
            <p:ph idx="1"/>
          </p:nvPr>
        </p:nvPicPr>
        <p:blipFill>
          <a:blip r:embed="rId2"/>
          <a:stretch>
            <a:fillRect/>
          </a:stretch>
        </p:blipFill>
        <p:spPr>
          <a:xfrm>
            <a:off x="2553606" y="1938459"/>
            <a:ext cx="6934778" cy="4484767"/>
          </a:xfrm>
          <a:prstGeom prst="rect">
            <a:avLst/>
          </a:prstGeom>
        </p:spPr>
      </p:pic>
    </p:spTree>
    <p:extLst>
      <p:ext uri="{BB962C8B-B14F-4D97-AF65-F5344CB8AC3E}">
        <p14:creationId xmlns:p14="http://schemas.microsoft.com/office/powerpoint/2010/main" val="39268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C172-01B9-D243-B5ED-5DCDC0452E61}"/>
              </a:ext>
            </a:extLst>
          </p:cNvPr>
          <p:cNvSpPr>
            <a:spLocks noGrp="1"/>
          </p:cNvSpPr>
          <p:nvPr>
            <p:ph type="title"/>
          </p:nvPr>
        </p:nvSpPr>
        <p:spPr>
          <a:xfrm>
            <a:off x="392151" y="301083"/>
            <a:ext cx="5874061" cy="2043119"/>
          </a:xfrm>
        </p:spPr>
        <p:txBody>
          <a:bodyPr>
            <a:normAutofit/>
          </a:bodyPr>
          <a:lstStyle/>
          <a:p>
            <a:r>
              <a:rPr lang="en-US" b="1" dirty="0"/>
              <a:t>Trailing Moving Average:</a:t>
            </a:r>
            <a:br>
              <a:rPr lang="en-US" dirty="0"/>
            </a:br>
            <a:r>
              <a:rPr lang="en-US" sz="4000" dirty="0"/>
              <a:t>W/ Box-Cox Transformation</a:t>
            </a:r>
            <a:endParaRPr lang="en-US" dirty="0"/>
          </a:p>
        </p:txBody>
      </p:sp>
      <p:sp>
        <p:nvSpPr>
          <p:cNvPr id="3" name="Content Placeholder 2">
            <a:extLst>
              <a:ext uri="{FF2B5EF4-FFF2-40B4-BE49-F238E27FC236}">
                <a16:creationId xmlns:a16="http://schemas.microsoft.com/office/drawing/2014/main" id="{A1EF0699-2472-A64B-A4C6-E8A7635CC715}"/>
              </a:ext>
            </a:extLst>
          </p:cNvPr>
          <p:cNvSpPr>
            <a:spLocks noGrp="1"/>
          </p:cNvSpPr>
          <p:nvPr>
            <p:ph idx="1"/>
          </p:nvPr>
        </p:nvSpPr>
        <p:spPr>
          <a:xfrm>
            <a:off x="258337" y="2617362"/>
            <a:ext cx="6744629" cy="3367802"/>
          </a:xfrm>
        </p:spPr>
        <p:txBody>
          <a:bodyPr>
            <a:normAutofit fontScale="92500" lnSpcReduction="10000"/>
          </a:bodyPr>
          <a:lstStyle/>
          <a:p>
            <a:r>
              <a:rPr lang="en-US" b="1" dirty="0"/>
              <a:t>Window Width: </a:t>
            </a:r>
            <a:r>
              <a:rPr lang="en-US" dirty="0"/>
              <a:t>3</a:t>
            </a:r>
          </a:p>
          <a:p>
            <a:r>
              <a:rPr lang="en-US" b="1" dirty="0"/>
              <a:t>Used Box-Cox Transformation</a:t>
            </a:r>
          </a:p>
          <a:p>
            <a:r>
              <a:rPr lang="en-US" b="1" dirty="0"/>
              <a:t>Formula: </a:t>
            </a:r>
          </a:p>
          <a:p>
            <a:pPr marL="457200" lvl="1" indent="0">
              <a:buNone/>
            </a:pPr>
            <a:r>
              <a:rPr lang="en-US" dirty="0" err="1"/>
              <a:t>obs</a:t>
            </a:r>
            <a:r>
              <a:rPr lang="en-US" dirty="0"/>
              <a:t>(t) = (1/3) × ( </a:t>
            </a:r>
            <a:r>
              <a:rPr lang="en-US" dirty="0" err="1"/>
              <a:t>obs</a:t>
            </a:r>
            <a:r>
              <a:rPr lang="en-US" dirty="0"/>
              <a:t>(t − 2) + </a:t>
            </a:r>
            <a:r>
              <a:rPr lang="en-US" dirty="0" err="1"/>
              <a:t>obs</a:t>
            </a:r>
            <a:r>
              <a:rPr lang="en-US" dirty="0"/>
              <a:t>(t − 1) + </a:t>
            </a:r>
            <a:r>
              <a:rPr lang="en-US" dirty="0" err="1"/>
              <a:t>obs</a:t>
            </a:r>
            <a:r>
              <a:rPr lang="en-US" dirty="0"/>
              <a:t>(t) ) </a:t>
            </a:r>
          </a:p>
          <a:p>
            <a:r>
              <a:rPr lang="en-US" b="1" dirty="0"/>
              <a:t>Transformed Data: </a:t>
            </a:r>
            <a:r>
              <a:rPr lang="en-US" dirty="0"/>
              <a:t>Sqrt</a:t>
            </a:r>
            <a:endParaRPr lang="en-US" b="1" dirty="0"/>
          </a:p>
          <a:p>
            <a:pPr lvl="1">
              <a:buFont typeface="Courier New" panose="02070309020205020404" pitchFamily="49" charset="0"/>
              <a:buChar char="o"/>
            </a:pPr>
            <a:r>
              <a:rPr lang="en-US" b="1" dirty="0"/>
              <a:t>Test RMSE: </a:t>
            </a:r>
            <a:r>
              <a:rPr lang="en-US" dirty="0"/>
              <a:t>19.590^2 = 383.77</a:t>
            </a:r>
          </a:p>
          <a:p>
            <a:r>
              <a:rPr lang="en-US" dirty="0"/>
              <a:t>Did NOT beat Original model</a:t>
            </a:r>
          </a:p>
          <a:p>
            <a:r>
              <a:rPr lang="en-US" dirty="0"/>
              <a:t>Not going to use transformation going </a:t>
            </a:r>
            <a:r>
              <a:rPr lang="en-US" dirty="0" err="1"/>
              <a:t>foward</a:t>
            </a:r>
            <a:endParaRPr lang="en-US" dirty="0"/>
          </a:p>
          <a:p>
            <a:endParaRPr lang="en-US" dirty="0"/>
          </a:p>
        </p:txBody>
      </p:sp>
      <p:pic>
        <p:nvPicPr>
          <p:cNvPr id="5" name="Picture 4">
            <a:extLst>
              <a:ext uri="{FF2B5EF4-FFF2-40B4-BE49-F238E27FC236}">
                <a16:creationId xmlns:a16="http://schemas.microsoft.com/office/drawing/2014/main" id="{8B2E3E28-7901-864A-A637-935EE9CD80EF}"/>
              </a:ext>
            </a:extLst>
          </p:cNvPr>
          <p:cNvPicPr>
            <a:picLocks noChangeAspect="1"/>
          </p:cNvPicPr>
          <p:nvPr/>
        </p:nvPicPr>
        <p:blipFill>
          <a:blip r:embed="rId2"/>
          <a:stretch>
            <a:fillRect/>
          </a:stretch>
        </p:blipFill>
        <p:spPr>
          <a:xfrm>
            <a:off x="7451919" y="301083"/>
            <a:ext cx="4347930" cy="5977054"/>
          </a:xfrm>
          <a:prstGeom prst="rect">
            <a:avLst/>
          </a:prstGeom>
        </p:spPr>
      </p:pic>
    </p:spTree>
    <p:extLst>
      <p:ext uri="{BB962C8B-B14F-4D97-AF65-F5344CB8AC3E}">
        <p14:creationId xmlns:p14="http://schemas.microsoft.com/office/powerpoint/2010/main" val="23957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700D-1C5B-DA4F-A51F-8C077DC59920}"/>
              </a:ext>
            </a:extLst>
          </p:cNvPr>
          <p:cNvSpPr>
            <a:spLocks noGrp="1"/>
          </p:cNvSpPr>
          <p:nvPr>
            <p:ph type="title"/>
          </p:nvPr>
        </p:nvSpPr>
        <p:spPr>
          <a:xfrm>
            <a:off x="838200" y="365125"/>
            <a:ext cx="10515600" cy="1028777"/>
          </a:xfrm>
        </p:spPr>
        <p:txBody>
          <a:bodyPr/>
          <a:lstStyle/>
          <a:p>
            <a:r>
              <a:rPr lang="en-US" b="1" dirty="0"/>
              <a:t>Trailing Moving Average: </a:t>
            </a:r>
            <a:r>
              <a:rPr lang="en-US" dirty="0"/>
              <a:t>Window Optimizer</a:t>
            </a:r>
          </a:p>
        </p:txBody>
      </p:sp>
      <p:sp>
        <p:nvSpPr>
          <p:cNvPr id="3" name="Content Placeholder 2">
            <a:extLst>
              <a:ext uri="{FF2B5EF4-FFF2-40B4-BE49-F238E27FC236}">
                <a16:creationId xmlns:a16="http://schemas.microsoft.com/office/drawing/2014/main" id="{6EE3018E-A75D-D84B-A786-3BDF6D4CA3CF}"/>
              </a:ext>
            </a:extLst>
          </p:cNvPr>
          <p:cNvSpPr>
            <a:spLocks noGrp="1"/>
          </p:cNvSpPr>
          <p:nvPr>
            <p:ph idx="1"/>
          </p:nvPr>
        </p:nvSpPr>
        <p:spPr>
          <a:xfrm>
            <a:off x="838200" y="1576388"/>
            <a:ext cx="10515600" cy="4351338"/>
          </a:xfrm>
        </p:spPr>
        <p:txBody>
          <a:bodyPr/>
          <a:lstStyle/>
          <a:p>
            <a:r>
              <a:rPr lang="en-US" dirty="0"/>
              <a:t>Created a function to Optimize the window size and plot the results</a:t>
            </a:r>
          </a:p>
          <a:p>
            <a:r>
              <a:rPr lang="en-US" dirty="0"/>
              <a:t>Results:</a:t>
            </a:r>
          </a:p>
          <a:p>
            <a:pPr lvl="1"/>
            <a:r>
              <a:rPr lang="en-US" dirty="0"/>
              <a:t>The Best Window Size is: </a:t>
            </a:r>
            <a:r>
              <a:rPr lang="en-US" b="1" dirty="0"/>
              <a:t>8</a:t>
            </a:r>
          </a:p>
          <a:p>
            <a:pPr lvl="1"/>
            <a:r>
              <a:rPr lang="en-US" dirty="0"/>
              <a:t>RMSE Score: </a:t>
            </a:r>
            <a:r>
              <a:rPr lang="en-US" b="1" dirty="0"/>
              <a:t>81.47</a:t>
            </a:r>
            <a:r>
              <a:rPr lang="en-US" dirty="0"/>
              <a:t>; Beat original model score</a:t>
            </a:r>
            <a:endParaRPr lang="en-US" b="1" dirty="0"/>
          </a:p>
        </p:txBody>
      </p:sp>
      <p:pic>
        <p:nvPicPr>
          <p:cNvPr id="4" name="Picture 3">
            <a:extLst>
              <a:ext uri="{FF2B5EF4-FFF2-40B4-BE49-F238E27FC236}">
                <a16:creationId xmlns:a16="http://schemas.microsoft.com/office/drawing/2014/main" id="{20EB5B52-2FFF-0740-AEE6-BDDF0BDBF790}"/>
              </a:ext>
            </a:extLst>
          </p:cNvPr>
          <p:cNvPicPr>
            <a:picLocks noChangeAspect="1"/>
          </p:cNvPicPr>
          <p:nvPr/>
        </p:nvPicPr>
        <p:blipFill>
          <a:blip r:embed="rId2"/>
          <a:stretch>
            <a:fillRect/>
          </a:stretch>
        </p:blipFill>
        <p:spPr>
          <a:xfrm>
            <a:off x="960120" y="3650020"/>
            <a:ext cx="10675620" cy="3034584"/>
          </a:xfrm>
          <a:prstGeom prst="rect">
            <a:avLst/>
          </a:prstGeom>
        </p:spPr>
      </p:pic>
    </p:spTree>
    <p:extLst>
      <p:ext uri="{BB962C8B-B14F-4D97-AF65-F5344CB8AC3E}">
        <p14:creationId xmlns:p14="http://schemas.microsoft.com/office/powerpoint/2010/main" val="306685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C172-01B9-D243-B5ED-5DCDC0452E61}"/>
              </a:ext>
            </a:extLst>
          </p:cNvPr>
          <p:cNvSpPr>
            <a:spLocks noGrp="1"/>
          </p:cNvSpPr>
          <p:nvPr>
            <p:ph type="title"/>
          </p:nvPr>
        </p:nvSpPr>
        <p:spPr>
          <a:xfrm>
            <a:off x="392151" y="197857"/>
            <a:ext cx="5852532" cy="1920875"/>
          </a:xfrm>
        </p:spPr>
        <p:txBody>
          <a:bodyPr>
            <a:normAutofit/>
          </a:bodyPr>
          <a:lstStyle/>
          <a:p>
            <a:r>
              <a:rPr lang="en-US" b="1" dirty="0"/>
              <a:t>Trailing Moving Average:</a:t>
            </a:r>
            <a:br>
              <a:rPr lang="en-US" dirty="0"/>
            </a:br>
            <a:r>
              <a:rPr lang="en-US" dirty="0"/>
              <a:t>Window Optimization</a:t>
            </a:r>
          </a:p>
        </p:txBody>
      </p:sp>
      <p:sp>
        <p:nvSpPr>
          <p:cNvPr id="3" name="Content Placeholder 2">
            <a:extLst>
              <a:ext uri="{FF2B5EF4-FFF2-40B4-BE49-F238E27FC236}">
                <a16:creationId xmlns:a16="http://schemas.microsoft.com/office/drawing/2014/main" id="{A1EF0699-2472-A64B-A4C6-E8A7635CC715}"/>
              </a:ext>
            </a:extLst>
          </p:cNvPr>
          <p:cNvSpPr>
            <a:spLocks noGrp="1"/>
          </p:cNvSpPr>
          <p:nvPr>
            <p:ph idx="1"/>
          </p:nvPr>
        </p:nvSpPr>
        <p:spPr>
          <a:xfrm>
            <a:off x="258337" y="2617362"/>
            <a:ext cx="6744629" cy="2891340"/>
          </a:xfrm>
        </p:spPr>
        <p:txBody>
          <a:bodyPr>
            <a:normAutofit/>
          </a:bodyPr>
          <a:lstStyle/>
          <a:p>
            <a:r>
              <a:rPr lang="en-US" b="1" dirty="0"/>
              <a:t>Window Width: </a:t>
            </a:r>
            <a:r>
              <a:rPr lang="en-US" dirty="0"/>
              <a:t>8</a:t>
            </a:r>
          </a:p>
          <a:p>
            <a:r>
              <a:rPr lang="en-US" b="1" dirty="0"/>
              <a:t>Formula: </a:t>
            </a:r>
          </a:p>
          <a:p>
            <a:pPr marL="457200" lvl="1" indent="0">
              <a:buNone/>
            </a:pPr>
            <a:r>
              <a:rPr lang="en-US" dirty="0" err="1"/>
              <a:t>obs</a:t>
            </a:r>
            <a:r>
              <a:rPr lang="en-US" dirty="0"/>
              <a:t>(t) = (1/3) × ( </a:t>
            </a:r>
            <a:r>
              <a:rPr lang="en-US" dirty="0" err="1"/>
              <a:t>obs</a:t>
            </a:r>
            <a:r>
              <a:rPr lang="en-US" dirty="0"/>
              <a:t>(t − 2) + </a:t>
            </a:r>
            <a:r>
              <a:rPr lang="en-US" dirty="0" err="1"/>
              <a:t>obs</a:t>
            </a:r>
            <a:r>
              <a:rPr lang="en-US" dirty="0"/>
              <a:t>(t − 1) + </a:t>
            </a:r>
            <a:r>
              <a:rPr lang="en-US" dirty="0" err="1"/>
              <a:t>obs</a:t>
            </a:r>
            <a:r>
              <a:rPr lang="en-US" dirty="0"/>
              <a:t>(t) ) </a:t>
            </a:r>
          </a:p>
          <a:p>
            <a:r>
              <a:rPr lang="en-US" b="1" dirty="0"/>
              <a:t>Original Data: </a:t>
            </a:r>
          </a:p>
          <a:p>
            <a:pPr lvl="1">
              <a:buFont typeface="Courier New" panose="02070309020205020404" pitchFamily="49" charset="0"/>
              <a:buChar char="o"/>
            </a:pPr>
            <a:r>
              <a:rPr lang="en-US" b="1" dirty="0"/>
              <a:t>Test RMSE: </a:t>
            </a:r>
            <a:r>
              <a:rPr lang="en-US" dirty="0"/>
              <a:t>81.47</a:t>
            </a:r>
          </a:p>
          <a:p>
            <a:r>
              <a:rPr lang="en-US" dirty="0"/>
              <a:t>Successfully beat Original model</a:t>
            </a:r>
          </a:p>
          <a:p>
            <a:endParaRPr lang="en-US" dirty="0"/>
          </a:p>
        </p:txBody>
      </p:sp>
      <p:pic>
        <p:nvPicPr>
          <p:cNvPr id="4" name="Picture 3">
            <a:extLst>
              <a:ext uri="{FF2B5EF4-FFF2-40B4-BE49-F238E27FC236}">
                <a16:creationId xmlns:a16="http://schemas.microsoft.com/office/drawing/2014/main" id="{69E00BC9-F55D-BC4F-B8ED-A7744E7314FB}"/>
              </a:ext>
            </a:extLst>
          </p:cNvPr>
          <p:cNvPicPr>
            <a:picLocks noChangeAspect="1"/>
          </p:cNvPicPr>
          <p:nvPr/>
        </p:nvPicPr>
        <p:blipFill>
          <a:blip r:embed="rId2"/>
          <a:stretch>
            <a:fillRect/>
          </a:stretch>
        </p:blipFill>
        <p:spPr>
          <a:xfrm>
            <a:off x="7178415" y="414338"/>
            <a:ext cx="4122998" cy="5744990"/>
          </a:xfrm>
          <a:prstGeom prst="rect">
            <a:avLst/>
          </a:prstGeom>
        </p:spPr>
      </p:pic>
    </p:spTree>
    <p:extLst>
      <p:ext uri="{BB962C8B-B14F-4D97-AF65-F5344CB8AC3E}">
        <p14:creationId xmlns:p14="http://schemas.microsoft.com/office/powerpoint/2010/main" val="28452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97BC-CA9B-0C4A-B258-214A3DB46FA6}"/>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D261FAA-E7AC-6D4E-9CF3-98965AAE0F71}"/>
              </a:ext>
            </a:extLst>
          </p:cNvPr>
          <p:cNvSpPr>
            <a:spLocks noGrp="1"/>
          </p:cNvSpPr>
          <p:nvPr>
            <p:ph idx="1"/>
          </p:nvPr>
        </p:nvSpPr>
        <p:spPr>
          <a:xfrm>
            <a:off x="592874" y="1468786"/>
            <a:ext cx="10515600" cy="4667250"/>
          </a:xfrm>
        </p:spPr>
        <p:txBody>
          <a:bodyPr>
            <a:normAutofit fontScale="92500" lnSpcReduction="10000"/>
          </a:bodyPr>
          <a:lstStyle/>
          <a:p>
            <a:r>
              <a:rPr lang="en-US" dirty="0"/>
              <a:t>A National Van Rental company’s expenses are variables based on demand. The largest and most volatile expense is the fleet. If the fleet is too large massive quantities of car notes are paid on unused vans or if fleet is too small revenues and market share is missed.</a:t>
            </a:r>
          </a:p>
          <a:p>
            <a:r>
              <a:rPr lang="en-US" b="1" dirty="0"/>
              <a:t>Questions to solve this business problem: </a:t>
            </a:r>
          </a:p>
          <a:p>
            <a:pPr lvl="1"/>
            <a:r>
              <a:rPr lang="en-US" dirty="0"/>
              <a:t>What are the peak Days? Weeks? Months? Quarters? Season?</a:t>
            </a:r>
          </a:p>
          <a:p>
            <a:pPr lvl="1"/>
            <a:r>
              <a:rPr lang="en-US" dirty="0"/>
              <a:t>What are the slow periods? How long do they last?</a:t>
            </a:r>
          </a:p>
          <a:p>
            <a:pPr lvl="1"/>
            <a:r>
              <a:rPr lang="en-US" dirty="0"/>
              <a:t>How often is the company under fleeted?</a:t>
            </a:r>
          </a:p>
          <a:p>
            <a:pPr lvl="1"/>
            <a:r>
              <a:rPr lang="en-US" dirty="0"/>
              <a:t>How often is the company over fleeted?</a:t>
            </a:r>
          </a:p>
          <a:p>
            <a:pPr lvl="1"/>
            <a:r>
              <a:rPr lang="en-US" dirty="0"/>
              <a:t>Can the company optimize fleeting patterns?</a:t>
            </a:r>
          </a:p>
          <a:p>
            <a:r>
              <a:rPr lang="en-US" b="1" dirty="0"/>
              <a:t>Set Clear Measurement Priorities</a:t>
            </a:r>
          </a:p>
          <a:p>
            <a:pPr lvl="1"/>
            <a:r>
              <a:rPr lang="en-US" b="1" dirty="0"/>
              <a:t>A) Decide What To Measure: </a:t>
            </a:r>
            <a:r>
              <a:rPr lang="en-US" dirty="0"/>
              <a:t>Sales Demand</a:t>
            </a:r>
            <a:endParaRPr lang="en-US" b="1" dirty="0"/>
          </a:p>
          <a:p>
            <a:pPr lvl="1"/>
            <a:r>
              <a:rPr lang="en-US" b="1" dirty="0"/>
              <a:t>B) Decide How To Measure It: </a:t>
            </a:r>
            <a:r>
              <a:rPr lang="en-US" dirty="0"/>
              <a:t>Daily Contract Counts</a:t>
            </a:r>
            <a:endParaRPr lang="en-US" b="1" dirty="0"/>
          </a:p>
          <a:p>
            <a:pPr lvl="1"/>
            <a:endParaRPr lang="en-US" dirty="0"/>
          </a:p>
          <a:p>
            <a:endParaRPr lang="en-US" dirty="0"/>
          </a:p>
        </p:txBody>
      </p:sp>
      <p:sp>
        <p:nvSpPr>
          <p:cNvPr id="4" name="TextBox 3">
            <a:extLst>
              <a:ext uri="{FF2B5EF4-FFF2-40B4-BE49-F238E27FC236}">
                <a16:creationId xmlns:a16="http://schemas.microsoft.com/office/drawing/2014/main" id="{70022A6A-70E8-4544-9498-15BEE2A83ECC}"/>
              </a:ext>
            </a:extLst>
          </p:cNvPr>
          <p:cNvSpPr txBox="1"/>
          <p:nvPr/>
        </p:nvSpPr>
        <p:spPr>
          <a:xfrm>
            <a:off x="247996" y="6443146"/>
            <a:ext cx="10994292" cy="369332"/>
          </a:xfrm>
          <a:prstGeom prst="rect">
            <a:avLst/>
          </a:prstGeom>
          <a:noFill/>
        </p:spPr>
        <p:txBody>
          <a:bodyPr wrap="none" rtlCol="0">
            <a:spAutoFit/>
          </a:bodyPr>
          <a:lstStyle/>
          <a:p>
            <a:r>
              <a:rPr lang="en-US" dirty="0">
                <a:hlinkClick r:id="rId2"/>
              </a:rPr>
              <a:t>https://www.bigskyassociates.com/blog/bid/372186/The-Data-Analysis-Process-5-Steps-To-Better-Decision-Making</a:t>
            </a:r>
            <a:r>
              <a:rPr lang="en-US" dirty="0"/>
              <a:t> </a:t>
            </a:r>
          </a:p>
        </p:txBody>
      </p:sp>
    </p:spTree>
    <p:extLst>
      <p:ext uri="{BB962C8B-B14F-4D97-AF65-F5344CB8AC3E}">
        <p14:creationId xmlns:p14="http://schemas.microsoft.com/office/powerpoint/2010/main" val="3350474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71F0-7315-9E4A-932B-C9262543F6A8}"/>
              </a:ext>
            </a:extLst>
          </p:cNvPr>
          <p:cNvSpPr>
            <a:spLocks noGrp="1"/>
          </p:cNvSpPr>
          <p:nvPr>
            <p:ph type="title"/>
          </p:nvPr>
        </p:nvSpPr>
        <p:spPr/>
        <p:txBody>
          <a:bodyPr/>
          <a:lstStyle/>
          <a:p>
            <a:r>
              <a:rPr lang="en-US" b="1" dirty="0"/>
              <a:t>ARIMA: </a:t>
            </a:r>
            <a:r>
              <a:rPr lang="en-US" dirty="0"/>
              <a:t>Base Model</a:t>
            </a:r>
          </a:p>
        </p:txBody>
      </p:sp>
      <p:sp>
        <p:nvSpPr>
          <p:cNvPr id="3" name="Content Placeholder 2">
            <a:extLst>
              <a:ext uri="{FF2B5EF4-FFF2-40B4-BE49-F238E27FC236}">
                <a16:creationId xmlns:a16="http://schemas.microsoft.com/office/drawing/2014/main" id="{CCAEFA89-FD73-AD45-B89F-9B47F616F4D2}"/>
              </a:ext>
            </a:extLst>
          </p:cNvPr>
          <p:cNvSpPr>
            <a:spLocks noGrp="1"/>
          </p:cNvSpPr>
          <p:nvPr>
            <p:ph idx="1"/>
          </p:nvPr>
        </p:nvSpPr>
        <p:spPr>
          <a:xfrm>
            <a:off x="1101090" y="2197735"/>
            <a:ext cx="3745230" cy="3009265"/>
          </a:xfrm>
        </p:spPr>
        <p:txBody>
          <a:bodyPr>
            <a:normAutofit fontScale="92500" lnSpcReduction="20000"/>
          </a:bodyPr>
          <a:lstStyle/>
          <a:p>
            <a:pPr marL="0" indent="0">
              <a:buNone/>
            </a:pPr>
            <a:r>
              <a:rPr lang="en-US" sz="3600" b="1" u="sng" dirty="0"/>
              <a:t>Test RMSE: </a:t>
            </a:r>
          </a:p>
          <a:p>
            <a:pPr lvl="1">
              <a:buFont typeface="Courier New" panose="02070309020205020404" pitchFamily="49" charset="0"/>
              <a:buChar char="o"/>
            </a:pPr>
            <a:r>
              <a:rPr lang="en-US" sz="3200" dirty="0"/>
              <a:t> 97.389</a:t>
            </a:r>
          </a:p>
          <a:p>
            <a:pPr marL="0" indent="0">
              <a:buNone/>
            </a:pPr>
            <a:endParaRPr lang="en-US" sz="3600" b="1" u="sng" dirty="0"/>
          </a:p>
          <a:p>
            <a:pPr marL="0" indent="0">
              <a:buNone/>
            </a:pPr>
            <a:r>
              <a:rPr lang="en-US" sz="3600" b="1" u="sng" dirty="0"/>
              <a:t>Parameters:</a:t>
            </a:r>
          </a:p>
          <a:p>
            <a:pPr lvl="1">
              <a:buFont typeface="Courier New" panose="02070309020205020404" pitchFamily="49" charset="0"/>
              <a:buChar char="o"/>
            </a:pPr>
            <a:r>
              <a:rPr lang="en-US" sz="3200" dirty="0"/>
              <a:t> p = 0</a:t>
            </a:r>
          </a:p>
          <a:p>
            <a:pPr lvl="1">
              <a:buFont typeface="Courier New" panose="02070309020205020404" pitchFamily="49" charset="0"/>
              <a:buChar char="o"/>
            </a:pPr>
            <a:r>
              <a:rPr lang="en-US" sz="3200" dirty="0"/>
              <a:t> d = 0</a:t>
            </a:r>
          </a:p>
          <a:p>
            <a:pPr lvl="1">
              <a:buFont typeface="Courier New" panose="02070309020205020404" pitchFamily="49" charset="0"/>
              <a:buChar char="o"/>
            </a:pPr>
            <a:r>
              <a:rPr lang="en-US" sz="3200" dirty="0"/>
              <a:t> q = 0</a:t>
            </a:r>
          </a:p>
          <a:p>
            <a:endParaRPr lang="en-US" dirty="0"/>
          </a:p>
        </p:txBody>
      </p:sp>
      <p:pic>
        <p:nvPicPr>
          <p:cNvPr id="4" name="Picture 3">
            <a:extLst>
              <a:ext uri="{FF2B5EF4-FFF2-40B4-BE49-F238E27FC236}">
                <a16:creationId xmlns:a16="http://schemas.microsoft.com/office/drawing/2014/main" id="{15A2EC6F-1750-744D-B538-6E99DBE71BC1}"/>
              </a:ext>
            </a:extLst>
          </p:cNvPr>
          <p:cNvPicPr>
            <a:picLocks noChangeAspect="1"/>
          </p:cNvPicPr>
          <p:nvPr/>
        </p:nvPicPr>
        <p:blipFill>
          <a:blip r:embed="rId2"/>
          <a:stretch>
            <a:fillRect/>
          </a:stretch>
        </p:blipFill>
        <p:spPr>
          <a:xfrm>
            <a:off x="6096000" y="1651000"/>
            <a:ext cx="5080000" cy="3556000"/>
          </a:xfrm>
          <a:prstGeom prst="rect">
            <a:avLst/>
          </a:prstGeom>
        </p:spPr>
      </p:pic>
      <p:sp>
        <p:nvSpPr>
          <p:cNvPr id="6" name="TextBox 5">
            <a:extLst>
              <a:ext uri="{FF2B5EF4-FFF2-40B4-BE49-F238E27FC236}">
                <a16:creationId xmlns:a16="http://schemas.microsoft.com/office/drawing/2014/main" id="{9BF35FB5-7F7C-8B46-B258-0B3296FD1049}"/>
              </a:ext>
            </a:extLst>
          </p:cNvPr>
          <p:cNvSpPr txBox="1"/>
          <p:nvPr/>
        </p:nvSpPr>
        <p:spPr>
          <a:xfrm>
            <a:off x="1101090" y="5563671"/>
            <a:ext cx="4523033" cy="461665"/>
          </a:xfrm>
          <a:prstGeom prst="rect">
            <a:avLst/>
          </a:prstGeom>
          <a:noFill/>
        </p:spPr>
        <p:txBody>
          <a:bodyPr wrap="none" rtlCol="0">
            <a:spAutoFit/>
          </a:bodyPr>
          <a:lstStyle/>
          <a:p>
            <a:pPr marL="342900" indent="-342900">
              <a:buFont typeface="Wingdings" pitchFamily="2" charset="2"/>
              <a:buChar char="Ø"/>
            </a:pPr>
            <a:r>
              <a:rPr lang="en-US" sz="2400" dirty="0"/>
              <a:t>Did not capture signal very well.</a:t>
            </a:r>
          </a:p>
        </p:txBody>
      </p:sp>
    </p:spTree>
    <p:extLst>
      <p:ext uri="{BB962C8B-B14F-4D97-AF65-F5344CB8AC3E}">
        <p14:creationId xmlns:p14="http://schemas.microsoft.com/office/powerpoint/2010/main" val="426631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71F0-7315-9E4A-932B-C9262543F6A8}"/>
              </a:ext>
            </a:extLst>
          </p:cNvPr>
          <p:cNvSpPr>
            <a:spLocks noGrp="1"/>
          </p:cNvSpPr>
          <p:nvPr>
            <p:ph type="title"/>
          </p:nvPr>
        </p:nvSpPr>
        <p:spPr/>
        <p:txBody>
          <a:bodyPr/>
          <a:lstStyle/>
          <a:p>
            <a:r>
              <a:rPr lang="en-US" b="1" dirty="0"/>
              <a:t>ARIMA: </a:t>
            </a:r>
            <a:r>
              <a:rPr lang="en-US" dirty="0"/>
              <a:t>Differenced Model</a:t>
            </a:r>
          </a:p>
        </p:txBody>
      </p:sp>
      <p:sp>
        <p:nvSpPr>
          <p:cNvPr id="3" name="Content Placeholder 2">
            <a:extLst>
              <a:ext uri="{FF2B5EF4-FFF2-40B4-BE49-F238E27FC236}">
                <a16:creationId xmlns:a16="http://schemas.microsoft.com/office/drawing/2014/main" id="{CCAEFA89-FD73-AD45-B89F-9B47F616F4D2}"/>
              </a:ext>
            </a:extLst>
          </p:cNvPr>
          <p:cNvSpPr>
            <a:spLocks noGrp="1"/>
          </p:cNvSpPr>
          <p:nvPr>
            <p:ph idx="1"/>
          </p:nvPr>
        </p:nvSpPr>
        <p:spPr>
          <a:xfrm>
            <a:off x="1101090" y="2197735"/>
            <a:ext cx="3745230" cy="3009265"/>
          </a:xfrm>
        </p:spPr>
        <p:txBody>
          <a:bodyPr>
            <a:normAutofit fontScale="92500" lnSpcReduction="20000"/>
          </a:bodyPr>
          <a:lstStyle/>
          <a:p>
            <a:pPr marL="0" indent="0">
              <a:buNone/>
            </a:pPr>
            <a:r>
              <a:rPr lang="en-US" sz="3600" b="1" u="sng" dirty="0"/>
              <a:t>Test RMSE: </a:t>
            </a:r>
          </a:p>
          <a:p>
            <a:pPr lvl="1">
              <a:buFont typeface="Courier New" panose="02070309020205020404" pitchFamily="49" charset="0"/>
              <a:buChar char="o"/>
            </a:pPr>
            <a:r>
              <a:rPr lang="en-US" sz="3200" dirty="0"/>
              <a:t> 91.025</a:t>
            </a:r>
            <a:endParaRPr lang="en-US" sz="3600" b="1" u="sng" dirty="0"/>
          </a:p>
          <a:p>
            <a:pPr marL="0" indent="0">
              <a:buNone/>
            </a:pPr>
            <a:endParaRPr lang="en-US" sz="3600" b="1" u="sng" dirty="0"/>
          </a:p>
          <a:p>
            <a:pPr marL="0" indent="0">
              <a:buNone/>
            </a:pPr>
            <a:r>
              <a:rPr lang="en-US" sz="3600" b="1" u="sng" dirty="0"/>
              <a:t>Parameters:</a:t>
            </a:r>
          </a:p>
          <a:p>
            <a:pPr lvl="1">
              <a:buFont typeface="Courier New" panose="02070309020205020404" pitchFamily="49" charset="0"/>
              <a:buChar char="o"/>
            </a:pPr>
            <a:r>
              <a:rPr lang="en-US" sz="3200" dirty="0"/>
              <a:t> p = 0</a:t>
            </a:r>
          </a:p>
          <a:p>
            <a:pPr lvl="1">
              <a:buFont typeface="Courier New" panose="02070309020205020404" pitchFamily="49" charset="0"/>
              <a:buChar char="o"/>
            </a:pPr>
            <a:r>
              <a:rPr lang="en-US" sz="3200" dirty="0"/>
              <a:t> d = 1</a:t>
            </a:r>
          </a:p>
          <a:p>
            <a:pPr lvl="1">
              <a:buFont typeface="Courier New" panose="02070309020205020404" pitchFamily="49" charset="0"/>
              <a:buChar char="o"/>
            </a:pPr>
            <a:r>
              <a:rPr lang="en-US" sz="3200" dirty="0"/>
              <a:t> q = 0</a:t>
            </a:r>
          </a:p>
          <a:p>
            <a:endParaRPr lang="en-US" dirty="0"/>
          </a:p>
        </p:txBody>
      </p:sp>
      <p:pic>
        <p:nvPicPr>
          <p:cNvPr id="5" name="Picture 4">
            <a:extLst>
              <a:ext uri="{FF2B5EF4-FFF2-40B4-BE49-F238E27FC236}">
                <a16:creationId xmlns:a16="http://schemas.microsoft.com/office/drawing/2014/main" id="{CBB414D5-EDD2-0542-8BC4-E6DEABF4C51D}"/>
              </a:ext>
            </a:extLst>
          </p:cNvPr>
          <p:cNvPicPr>
            <a:picLocks noChangeAspect="1"/>
          </p:cNvPicPr>
          <p:nvPr/>
        </p:nvPicPr>
        <p:blipFill>
          <a:blip r:embed="rId2"/>
          <a:stretch>
            <a:fillRect/>
          </a:stretch>
        </p:blipFill>
        <p:spPr>
          <a:xfrm>
            <a:off x="5682298" y="1937067"/>
            <a:ext cx="5130800" cy="3530600"/>
          </a:xfrm>
          <a:prstGeom prst="rect">
            <a:avLst/>
          </a:prstGeom>
        </p:spPr>
      </p:pic>
      <p:sp>
        <p:nvSpPr>
          <p:cNvPr id="6" name="TextBox 5">
            <a:extLst>
              <a:ext uri="{FF2B5EF4-FFF2-40B4-BE49-F238E27FC236}">
                <a16:creationId xmlns:a16="http://schemas.microsoft.com/office/drawing/2014/main" id="{855F0173-0B07-2542-A973-379DCD5A9E22}"/>
              </a:ext>
            </a:extLst>
          </p:cNvPr>
          <p:cNvSpPr txBox="1"/>
          <p:nvPr/>
        </p:nvSpPr>
        <p:spPr>
          <a:xfrm>
            <a:off x="1101090" y="5638164"/>
            <a:ext cx="3924088" cy="461665"/>
          </a:xfrm>
          <a:prstGeom prst="rect">
            <a:avLst/>
          </a:prstGeom>
          <a:noFill/>
        </p:spPr>
        <p:txBody>
          <a:bodyPr wrap="none" rtlCol="0">
            <a:spAutoFit/>
          </a:bodyPr>
          <a:lstStyle/>
          <a:p>
            <a:pPr marL="342900" indent="-342900">
              <a:buFont typeface="Wingdings" pitchFamily="2" charset="2"/>
              <a:buChar char="Ø"/>
            </a:pPr>
            <a:r>
              <a:rPr lang="en-US" sz="2400" dirty="0"/>
              <a:t>Captured to much of noise.</a:t>
            </a:r>
          </a:p>
        </p:txBody>
      </p:sp>
    </p:spTree>
    <p:extLst>
      <p:ext uri="{BB962C8B-B14F-4D97-AF65-F5344CB8AC3E}">
        <p14:creationId xmlns:p14="http://schemas.microsoft.com/office/powerpoint/2010/main" val="347405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71F0-7315-9E4A-932B-C9262543F6A8}"/>
              </a:ext>
            </a:extLst>
          </p:cNvPr>
          <p:cNvSpPr>
            <a:spLocks noGrp="1"/>
          </p:cNvSpPr>
          <p:nvPr>
            <p:ph type="title"/>
          </p:nvPr>
        </p:nvSpPr>
        <p:spPr/>
        <p:txBody>
          <a:bodyPr/>
          <a:lstStyle/>
          <a:p>
            <a:r>
              <a:rPr lang="en-US" b="1" dirty="0"/>
              <a:t>ARIMA: </a:t>
            </a:r>
            <a:r>
              <a:rPr lang="en-US" dirty="0"/>
              <a:t>Auto ARIMA Optimizer</a:t>
            </a:r>
          </a:p>
        </p:txBody>
      </p:sp>
      <p:sp>
        <p:nvSpPr>
          <p:cNvPr id="3" name="Content Placeholder 2">
            <a:extLst>
              <a:ext uri="{FF2B5EF4-FFF2-40B4-BE49-F238E27FC236}">
                <a16:creationId xmlns:a16="http://schemas.microsoft.com/office/drawing/2014/main" id="{CCAEFA89-FD73-AD45-B89F-9B47F616F4D2}"/>
              </a:ext>
            </a:extLst>
          </p:cNvPr>
          <p:cNvSpPr>
            <a:spLocks noGrp="1"/>
          </p:cNvSpPr>
          <p:nvPr>
            <p:ph idx="1"/>
          </p:nvPr>
        </p:nvSpPr>
        <p:spPr>
          <a:xfrm>
            <a:off x="1101090" y="2197735"/>
            <a:ext cx="3745230" cy="3009265"/>
          </a:xfrm>
        </p:spPr>
        <p:txBody>
          <a:bodyPr>
            <a:normAutofit fontScale="92500" lnSpcReduction="20000"/>
          </a:bodyPr>
          <a:lstStyle/>
          <a:p>
            <a:pPr marL="0" indent="0">
              <a:buNone/>
            </a:pPr>
            <a:r>
              <a:rPr lang="en-US" sz="3600" b="1" u="sng" dirty="0"/>
              <a:t>Test RMSE: </a:t>
            </a:r>
          </a:p>
          <a:p>
            <a:pPr lvl="1">
              <a:buFont typeface="Courier New" panose="02070309020205020404" pitchFamily="49" charset="0"/>
              <a:buChar char="o"/>
            </a:pPr>
            <a:r>
              <a:rPr lang="en-US" sz="3200" dirty="0"/>
              <a:t> </a:t>
            </a:r>
            <a:r>
              <a:rPr lang="en-US" sz="3600" dirty="0"/>
              <a:t>77.91</a:t>
            </a:r>
            <a:endParaRPr lang="en-US" sz="3600" b="1" u="sng" dirty="0"/>
          </a:p>
          <a:p>
            <a:pPr marL="0" indent="0">
              <a:buNone/>
            </a:pPr>
            <a:endParaRPr lang="en-US" sz="3600" b="1" u="sng" dirty="0"/>
          </a:p>
          <a:p>
            <a:pPr marL="0" indent="0">
              <a:buNone/>
            </a:pPr>
            <a:r>
              <a:rPr lang="en-US" sz="3600" b="1" u="sng" dirty="0"/>
              <a:t>Parameters:</a:t>
            </a:r>
          </a:p>
          <a:p>
            <a:pPr lvl="1">
              <a:buFont typeface="Courier New" panose="02070309020205020404" pitchFamily="49" charset="0"/>
              <a:buChar char="o"/>
            </a:pPr>
            <a:r>
              <a:rPr lang="en-US" sz="3200" dirty="0"/>
              <a:t> p = 5</a:t>
            </a:r>
          </a:p>
          <a:p>
            <a:pPr lvl="1">
              <a:buFont typeface="Courier New" panose="02070309020205020404" pitchFamily="49" charset="0"/>
              <a:buChar char="o"/>
            </a:pPr>
            <a:r>
              <a:rPr lang="en-US" sz="3200" dirty="0"/>
              <a:t> d = 1</a:t>
            </a:r>
          </a:p>
          <a:p>
            <a:pPr lvl="1">
              <a:buFont typeface="Courier New" panose="02070309020205020404" pitchFamily="49" charset="0"/>
              <a:buChar char="o"/>
            </a:pPr>
            <a:r>
              <a:rPr lang="en-US" sz="3200" dirty="0"/>
              <a:t> q = 4</a:t>
            </a:r>
          </a:p>
          <a:p>
            <a:endParaRPr lang="en-US" dirty="0"/>
          </a:p>
        </p:txBody>
      </p:sp>
      <p:sp>
        <p:nvSpPr>
          <p:cNvPr id="6" name="TextBox 5">
            <a:extLst>
              <a:ext uri="{FF2B5EF4-FFF2-40B4-BE49-F238E27FC236}">
                <a16:creationId xmlns:a16="http://schemas.microsoft.com/office/drawing/2014/main" id="{855F0173-0B07-2542-A973-379DCD5A9E22}"/>
              </a:ext>
            </a:extLst>
          </p:cNvPr>
          <p:cNvSpPr txBox="1"/>
          <p:nvPr/>
        </p:nvSpPr>
        <p:spPr>
          <a:xfrm>
            <a:off x="1101090" y="5638164"/>
            <a:ext cx="3474926" cy="461665"/>
          </a:xfrm>
          <a:prstGeom prst="rect">
            <a:avLst/>
          </a:prstGeom>
          <a:noFill/>
        </p:spPr>
        <p:txBody>
          <a:bodyPr wrap="none" rtlCol="0">
            <a:spAutoFit/>
          </a:bodyPr>
          <a:lstStyle/>
          <a:p>
            <a:pPr marL="342900" indent="-342900">
              <a:buFont typeface="Wingdings" pitchFamily="2" charset="2"/>
              <a:buChar char="Ø"/>
            </a:pPr>
            <a:r>
              <a:rPr lang="en-US" sz="2400" dirty="0"/>
              <a:t>OK job capturing signal.</a:t>
            </a:r>
          </a:p>
        </p:txBody>
      </p:sp>
      <p:pic>
        <p:nvPicPr>
          <p:cNvPr id="4" name="Picture 3">
            <a:extLst>
              <a:ext uri="{FF2B5EF4-FFF2-40B4-BE49-F238E27FC236}">
                <a16:creationId xmlns:a16="http://schemas.microsoft.com/office/drawing/2014/main" id="{7B5FB474-B16A-434D-A141-635A711A5D30}"/>
              </a:ext>
            </a:extLst>
          </p:cNvPr>
          <p:cNvPicPr>
            <a:picLocks noChangeAspect="1"/>
          </p:cNvPicPr>
          <p:nvPr/>
        </p:nvPicPr>
        <p:blipFill>
          <a:blip r:embed="rId2"/>
          <a:stretch>
            <a:fillRect/>
          </a:stretch>
        </p:blipFill>
        <p:spPr>
          <a:xfrm>
            <a:off x="4490364" y="2360771"/>
            <a:ext cx="7238085" cy="2607310"/>
          </a:xfrm>
          <a:prstGeom prst="rect">
            <a:avLst/>
          </a:prstGeom>
        </p:spPr>
      </p:pic>
    </p:spTree>
    <p:extLst>
      <p:ext uri="{BB962C8B-B14F-4D97-AF65-F5344CB8AC3E}">
        <p14:creationId xmlns:p14="http://schemas.microsoft.com/office/powerpoint/2010/main" val="898576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E2BD-0489-3944-83A7-952A2D93104D}"/>
              </a:ext>
            </a:extLst>
          </p:cNvPr>
          <p:cNvSpPr>
            <a:spLocks noGrp="1"/>
          </p:cNvSpPr>
          <p:nvPr>
            <p:ph type="title"/>
          </p:nvPr>
        </p:nvSpPr>
        <p:spPr>
          <a:xfrm>
            <a:off x="289560" y="381000"/>
            <a:ext cx="4977765" cy="1325563"/>
          </a:xfrm>
        </p:spPr>
        <p:txBody>
          <a:bodyPr/>
          <a:lstStyle/>
          <a:p>
            <a:r>
              <a:rPr lang="en-US" b="1" dirty="0"/>
              <a:t>ARIMA: </a:t>
            </a:r>
            <a:r>
              <a:rPr lang="en-US" dirty="0"/>
              <a:t>Auto ARIMA, ACF &amp; PACF</a:t>
            </a:r>
          </a:p>
        </p:txBody>
      </p:sp>
      <p:sp>
        <p:nvSpPr>
          <p:cNvPr id="3" name="Content Placeholder 2">
            <a:extLst>
              <a:ext uri="{FF2B5EF4-FFF2-40B4-BE49-F238E27FC236}">
                <a16:creationId xmlns:a16="http://schemas.microsoft.com/office/drawing/2014/main" id="{7ABECACB-66B0-4B45-8C50-5D6C691FDB0F}"/>
              </a:ext>
            </a:extLst>
          </p:cNvPr>
          <p:cNvSpPr>
            <a:spLocks noGrp="1"/>
          </p:cNvSpPr>
          <p:nvPr>
            <p:ph idx="1"/>
          </p:nvPr>
        </p:nvSpPr>
        <p:spPr>
          <a:xfrm>
            <a:off x="289560" y="2897187"/>
            <a:ext cx="4139565" cy="2546350"/>
          </a:xfrm>
        </p:spPr>
        <p:txBody>
          <a:bodyPr/>
          <a:lstStyle/>
          <a:p>
            <a:r>
              <a:rPr lang="en-US" dirty="0"/>
              <a:t>ACF &amp; PACF plots show a 7 day seasonality</a:t>
            </a:r>
          </a:p>
          <a:p>
            <a:r>
              <a:rPr lang="en-US" dirty="0"/>
              <a:t>Differenced series by 7</a:t>
            </a:r>
          </a:p>
          <a:p>
            <a:r>
              <a:rPr lang="en-US" dirty="0"/>
              <a:t>Ran 7 lag series through Auto ARIMA</a:t>
            </a:r>
          </a:p>
          <a:p>
            <a:endParaRPr lang="en-US" dirty="0"/>
          </a:p>
        </p:txBody>
      </p:sp>
      <p:pic>
        <p:nvPicPr>
          <p:cNvPr id="4" name="Picture 3">
            <a:extLst>
              <a:ext uri="{FF2B5EF4-FFF2-40B4-BE49-F238E27FC236}">
                <a16:creationId xmlns:a16="http://schemas.microsoft.com/office/drawing/2014/main" id="{6E529F3D-B134-EB46-B646-1AD25EFA3904}"/>
              </a:ext>
            </a:extLst>
          </p:cNvPr>
          <p:cNvPicPr>
            <a:picLocks noChangeAspect="1"/>
          </p:cNvPicPr>
          <p:nvPr/>
        </p:nvPicPr>
        <p:blipFill>
          <a:blip r:embed="rId2"/>
          <a:stretch>
            <a:fillRect/>
          </a:stretch>
        </p:blipFill>
        <p:spPr>
          <a:xfrm>
            <a:off x="6096000" y="238125"/>
            <a:ext cx="5784850" cy="2076450"/>
          </a:xfrm>
          <a:prstGeom prst="rect">
            <a:avLst/>
          </a:prstGeom>
        </p:spPr>
      </p:pic>
      <p:pic>
        <p:nvPicPr>
          <p:cNvPr id="5" name="Picture 4">
            <a:extLst>
              <a:ext uri="{FF2B5EF4-FFF2-40B4-BE49-F238E27FC236}">
                <a16:creationId xmlns:a16="http://schemas.microsoft.com/office/drawing/2014/main" id="{E940F0A6-D32B-314D-AB46-BD8E52CA5869}"/>
              </a:ext>
            </a:extLst>
          </p:cNvPr>
          <p:cNvPicPr>
            <a:picLocks noChangeAspect="1"/>
          </p:cNvPicPr>
          <p:nvPr/>
        </p:nvPicPr>
        <p:blipFill>
          <a:blip r:embed="rId3"/>
          <a:stretch>
            <a:fillRect/>
          </a:stretch>
        </p:blipFill>
        <p:spPr>
          <a:xfrm>
            <a:off x="6114292" y="2435226"/>
            <a:ext cx="5784850" cy="2108200"/>
          </a:xfrm>
          <a:prstGeom prst="rect">
            <a:avLst/>
          </a:prstGeom>
        </p:spPr>
      </p:pic>
      <p:pic>
        <p:nvPicPr>
          <p:cNvPr id="6" name="Picture 5">
            <a:extLst>
              <a:ext uri="{FF2B5EF4-FFF2-40B4-BE49-F238E27FC236}">
                <a16:creationId xmlns:a16="http://schemas.microsoft.com/office/drawing/2014/main" id="{F7A14D17-EBE2-C343-87A0-C8791527A80D}"/>
              </a:ext>
            </a:extLst>
          </p:cNvPr>
          <p:cNvPicPr>
            <a:picLocks noChangeAspect="1"/>
          </p:cNvPicPr>
          <p:nvPr/>
        </p:nvPicPr>
        <p:blipFill>
          <a:blip r:embed="rId4"/>
          <a:stretch>
            <a:fillRect/>
          </a:stretch>
        </p:blipFill>
        <p:spPr>
          <a:xfrm>
            <a:off x="6077708" y="4672013"/>
            <a:ext cx="5821434" cy="2108200"/>
          </a:xfrm>
          <a:prstGeom prst="rect">
            <a:avLst/>
          </a:prstGeom>
        </p:spPr>
      </p:pic>
    </p:spTree>
    <p:extLst>
      <p:ext uri="{BB962C8B-B14F-4D97-AF65-F5344CB8AC3E}">
        <p14:creationId xmlns:p14="http://schemas.microsoft.com/office/powerpoint/2010/main" val="261575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71F0-7315-9E4A-932B-C9262543F6A8}"/>
              </a:ext>
            </a:extLst>
          </p:cNvPr>
          <p:cNvSpPr>
            <a:spLocks noGrp="1"/>
          </p:cNvSpPr>
          <p:nvPr>
            <p:ph type="title"/>
          </p:nvPr>
        </p:nvSpPr>
        <p:spPr/>
        <p:txBody>
          <a:bodyPr/>
          <a:lstStyle/>
          <a:p>
            <a:r>
              <a:rPr lang="en-US" b="1" dirty="0"/>
              <a:t>ARIMA: </a:t>
            </a:r>
            <a:r>
              <a:rPr lang="en-US" dirty="0"/>
              <a:t>Auto ARIMA Optimizer, ACF &amp; PACF</a:t>
            </a:r>
          </a:p>
        </p:txBody>
      </p:sp>
      <p:sp>
        <p:nvSpPr>
          <p:cNvPr id="3" name="Content Placeholder 2">
            <a:extLst>
              <a:ext uri="{FF2B5EF4-FFF2-40B4-BE49-F238E27FC236}">
                <a16:creationId xmlns:a16="http://schemas.microsoft.com/office/drawing/2014/main" id="{CCAEFA89-FD73-AD45-B89F-9B47F616F4D2}"/>
              </a:ext>
            </a:extLst>
          </p:cNvPr>
          <p:cNvSpPr>
            <a:spLocks noGrp="1"/>
          </p:cNvSpPr>
          <p:nvPr>
            <p:ph idx="1"/>
          </p:nvPr>
        </p:nvSpPr>
        <p:spPr>
          <a:xfrm>
            <a:off x="563880" y="2229526"/>
            <a:ext cx="3745230" cy="3009265"/>
          </a:xfrm>
        </p:spPr>
        <p:txBody>
          <a:bodyPr>
            <a:normAutofit fontScale="92500" lnSpcReduction="20000"/>
          </a:bodyPr>
          <a:lstStyle/>
          <a:p>
            <a:pPr marL="0" indent="0">
              <a:buNone/>
            </a:pPr>
            <a:r>
              <a:rPr lang="en-US" sz="3600" b="1" u="sng" dirty="0"/>
              <a:t>Test RMSE: </a:t>
            </a:r>
          </a:p>
          <a:p>
            <a:pPr lvl="1">
              <a:buFont typeface="Courier New" panose="02070309020205020404" pitchFamily="49" charset="0"/>
              <a:buChar char="o"/>
            </a:pPr>
            <a:r>
              <a:rPr lang="en-US" sz="3200" dirty="0"/>
              <a:t> </a:t>
            </a:r>
            <a:r>
              <a:rPr lang="en-US" sz="3600" dirty="0"/>
              <a:t>64.90</a:t>
            </a:r>
            <a:endParaRPr lang="en-US" sz="3600" b="1" u="sng" dirty="0"/>
          </a:p>
          <a:p>
            <a:pPr marL="0" indent="0">
              <a:buNone/>
            </a:pPr>
            <a:endParaRPr lang="en-US" sz="3600" b="1" u="sng" dirty="0"/>
          </a:p>
          <a:p>
            <a:pPr marL="0" indent="0">
              <a:buNone/>
            </a:pPr>
            <a:r>
              <a:rPr lang="en-US" sz="3600" b="1" u="sng" dirty="0"/>
              <a:t>Parameters:</a:t>
            </a:r>
          </a:p>
          <a:p>
            <a:pPr lvl="1">
              <a:buFont typeface="Courier New" panose="02070309020205020404" pitchFamily="49" charset="0"/>
              <a:buChar char="o"/>
            </a:pPr>
            <a:r>
              <a:rPr lang="en-US" sz="3200" dirty="0"/>
              <a:t> p = 2</a:t>
            </a:r>
          </a:p>
          <a:p>
            <a:pPr lvl="1">
              <a:buFont typeface="Courier New" panose="02070309020205020404" pitchFamily="49" charset="0"/>
              <a:buChar char="o"/>
            </a:pPr>
            <a:r>
              <a:rPr lang="en-US" sz="3200" dirty="0"/>
              <a:t> d = 0</a:t>
            </a:r>
          </a:p>
          <a:p>
            <a:pPr lvl="1">
              <a:buFont typeface="Courier New" panose="02070309020205020404" pitchFamily="49" charset="0"/>
              <a:buChar char="o"/>
            </a:pPr>
            <a:r>
              <a:rPr lang="en-US" sz="3200" dirty="0"/>
              <a:t> q = 3</a:t>
            </a:r>
          </a:p>
          <a:p>
            <a:endParaRPr lang="en-US" dirty="0"/>
          </a:p>
        </p:txBody>
      </p:sp>
      <p:sp>
        <p:nvSpPr>
          <p:cNvPr id="6" name="TextBox 5">
            <a:extLst>
              <a:ext uri="{FF2B5EF4-FFF2-40B4-BE49-F238E27FC236}">
                <a16:creationId xmlns:a16="http://schemas.microsoft.com/office/drawing/2014/main" id="{855F0173-0B07-2542-A973-379DCD5A9E22}"/>
              </a:ext>
            </a:extLst>
          </p:cNvPr>
          <p:cNvSpPr txBox="1"/>
          <p:nvPr/>
        </p:nvSpPr>
        <p:spPr>
          <a:xfrm>
            <a:off x="563880" y="5461583"/>
            <a:ext cx="4045979" cy="830997"/>
          </a:xfrm>
          <a:prstGeom prst="rect">
            <a:avLst/>
          </a:prstGeom>
          <a:noFill/>
        </p:spPr>
        <p:txBody>
          <a:bodyPr wrap="none" rtlCol="0">
            <a:spAutoFit/>
          </a:bodyPr>
          <a:lstStyle/>
          <a:p>
            <a:pPr marL="342900" indent="-342900">
              <a:buFont typeface="Wingdings" pitchFamily="2" charset="2"/>
              <a:buChar char="Ø"/>
            </a:pPr>
            <a:r>
              <a:rPr lang="en-US" sz="2400" dirty="0"/>
              <a:t>Time Series Difference Lag 7</a:t>
            </a:r>
          </a:p>
          <a:p>
            <a:pPr marL="342900" indent="-342900">
              <a:buFont typeface="Wingdings" pitchFamily="2" charset="2"/>
              <a:buChar char="Ø"/>
            </a:pPr>
            <a:r>
              <a:rPr lang="en-US" sz="2400" dirty="0"/>
              <a:t>Great job capturing signal.</a:t>
            </a:r>
          </a:p>
        </p:txBody>
      </p:sp>
      <p:pic>
        <p:nvPicPr>
          <p:cNvPr id="7" name="Picture 6">
            <a:extLst>
              <a:ext uri="{FF2B5EF4-FFF2-40B4-BE49-F238E27FC236}">
                <a16:creationId xmlns:a16="http://schemas.microsoft.com/office/drawing/2014/main" id="{44978A2A-8D3B-F243-9D48-E6F96DA6D0FA}"/>
              </a:ext>
            </a:extLst>
          </p:cNvPr>
          <p:cNvPicPr>
            <a:picLocks noChangeAspect="1"/>
          </p:cNvPicPr>
          <p:nvPr/>
        </p:nvPicPr>
        <p:blipFill>
          <a:blip r:embed="rId2"/>
          <a:stretch>
            <a:fillRect/>
          </a:stretch>
        </p:blipFill>
        <p:spPr>
          <a:xfrm>
            <a:off x="4083459" y="2136273"/>
            <a:ext cx="7789136" cy="2879725"/>
          </a:xfrm>
          <a:prstGeom prst="rect">
            <a:avLst/>
          </a:prstGeom>
        </p:spPr>
      </p:pic>
    </p:spTree>
    <p:extLst>
      <p:ext uri="{BB962C8B-B14F-4D97-AF65-F5344CB8AC3E}">
        <p14:creationId xmlns:p14="http://schemas.microsoft.com/office/powerpoint/2010/main" val="1431257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3EBA-9262-554E-941C-5A5DD605E502}"/>
              </a:ext>
            </a:extLst>
          </p:cNvPr>
          <p:cNvSpPr>
            <a:spLocks noGrp="1"/>
          </p:cNvSpPr>
          <p:nvPr>
            <p:ph type="title"/>
          </p:nvPr>
        </p:nvSpPr>
        <p:spPr>
          <a:xfrm>
            <a:off x="426720" y="183514"/>
            <a:ext cx="4545330" cy="1905000"/>
          </a:xfrm>
        </p:spPr>
        <p:txBody>
          <a:bodyPr>
            <a:normAutofit/>
          </a:bodyPr>
          <a:lstStyle/>
          <a:p>
            <a:r>
              <a:rPr lang="en-US" b="1" dirty="0"/>
              <a:t>ARIMA: </a:t>
            </a:r>
            <a:r>
              <a:rPr lang="en-US" dirty="0"/>
              <a:t>Decompose Series &amp; Test Residuals</a:t>
            </a:r>
          </a:p>
        </p:txBody>
      </p:sp>
      <p:sp>
        <p:nvSpPr>
          <p:cNvPr id="3" name="Content Placeholder 2">
            <a:extLst>
              <a:ext uri="{FF2B5EF4-FFF2-40B4-BE49-F238E27FC236}">
                <a16:creationId xmlns:a16="http://schemas.microsoft.com/office/drawing/2014/main" id="{A4B4B11B-4338-B342-ABB6-F99416785093}"/>
              </a:ext>
            </a:extLst>
          </p:cNvPr>
          <p:cNvSpPr>
            <a:spLocks noGrp="1"/>
          </p:cNvSpPr>
          <p:nvPr>
            <p:ph idx="1"/>
          </p:nvPr>
        </p:nvSpPr>
        <p:spPr>
          <a:xfrm>
            <a:off x="792480" y="2326609"/>
            <a:ext cx="3356610" cy="4351338"/>
          </a:xfrm>
        </p:spPr>
        <p:txBody>
          <a:bodyPr/>
          <a:lstStyle/>
          <a:p>
            <a:r>
              <a:rPr lang="en-US" dirty="0"/>
              <a:t>Used Lag 7 Data</a:t>
            </a:r>
          </a:p>
          <a:p>
            <a:r>
              <a:rPr lang="en-US" dirty="0"/>
              <a:t>Decomposed data to show Trend, Seasonality, &amp; Residuals</a:t>
            </a:r>
          </a:p>
          <a:p>
            <a:r>
              <a:rPr lang="en-US" dirty="0"/>
              <a:t>Applied the Dickey Fuller test on Residuals data.</a:t>
            </a:r>
          </a:p>
          <a:p>
            <a:r>
              <a:rPr lang="en-US" dirty="0"/>
              <a:t>Residuals passed Dickey Fuller test</a:t>
            </a:r>
          </a:p>
        </p:txBody>
      </p:sp>
      <p:pic>
        <p:nvPicPr>
          <p:cNvPr id="4" name="Picture 3">
            <a:extLst>
              <a:ext uri="{FF2B5EF4-FFF2-40B4-BE49-F238E27FC236}">
                <a16:creationId xmlns:a16="http://schemas.microsoft.com/office/drawing/2014/main" id="{332970E2-2BD8-3143-B3B8-B67EDAFCDE34}"/>
              </a:ext>
            </a:extLst>
          </p:cNvPr>
          <p:cNvPicPr>
            <a:picLocks noChangeAspect="1"/>
          </p:cNvPicPr>
          <p:nvPr/>
        </p:nvPicPr>
        <p:blipFill>
          <a:blip r:embed="rId2"/>
          <a:stretch>
            <a:fillRect/>
          </a:stretch>
        </p:blipFill>
        <p:spPr>
          <a:xfrm>
            <a:off x="5651802" y="2667668"/>
            <a:ext cx="5747718" cy="3840765"/>
          </a:xfrm>
          <a:prstGeom prst="rect">
            <a:avLst/>
          </a:prstGeom>
        </p:spPr>
      </p:pic>
      <p:pic>
        <p:nvPicPr>
          <p:cNvPr id="5" name="Picture 4">
            <a:extLst>
              <a:ext uri="{FF2B5EF4-FFF2-40B4-BE49-F238E27FC236}">
                <a16:creationId xmlns:a16="http://schemas.microsoft.com/office/drawing/2014/main" id="{E49C7498-B7FE-9C4B-B560-CC0218560F87}"/>
              </a:ext>
            </a:extLst>
          </p:cNvPr>
          <p:cNvPicPr>
            <a:picLocks noChangeAspect="1"/>
          </p:cNvPicPr>
          <p:nvPr/>
        </p:nvPicPr>
        <p:blipFill>
          <a:blip r:embed="rId3"/>
          <a:stretch>
            <a:fillRect/>
          </a:stretch>
        </p:blipFill>
        <p:spPr>
          <a:xfrm>
            <a:off x="7567930" y="492522"/>
            <a:ext cx="2717800" cy="1905000"/>
          </a:xfrm>
          <a:prstGeom prst="rect">
            <a:avLst/>
          </a:prstGeom>
        </p:spPr>
      </p:pic>
    </p:spTree>
    <p:extLst>
      <p:ext uri="{BB962C8B-B14F-4D97-AF65-F5344CB8AC3E}">
        <p14:creationId xmlns:p14="http://schemas.microsoft.com/office/powerpoint/2010/main" val="2506290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68AB-8EB6-DA42-95E7-80D6BA1F81E9}"/>
              </a:ext>
            </a:extLst>
          </p:cNvPr>
          <p:cNvSpPr>
            <a:spLocks noGrp="1"/>
          </p:cNvSpPr>
          <p:nvPr>
            <p:ph type="title"/>
          </p:nvPr>
        </p:nvSpPr>
        <p:spPr>
          <a:xfrm>
            <a:off x="838200" y="365125"/>
            <a:ext cx="5678347" cy="1325563"/>
          </a:xfrm>
        </p:spPr>
        <p:txBody>
          <a:bodyPr/>
          <a:lstStyle/>
          <a:p>
            <a:r>
              <a:rPr lang="en-US" b="1" dirty="0" err="1"/>
              <a:t>FBProphet</a:t>
            </a:r>
            <a:r>
              <a:rPr lang="en-US" b="1" dirty="0"/>
              <a:t>: </a:t>
            </a:r>
            <a:r>
              <a:rPr lang="en-US" dirty="0"/>
              <a:t>Base Model</a:t>
            </a:r>
          </a:p>
        </p:txBody>
      </p:sp>
      <p:sp>
        <p:nvSpPr>
          <p:cNvPr id="3" name="Content Placeholder 2">
            <a:extLst>
              <a:ext uri="{FF2B5EF4-FFF2-40B4-BE49-F238E27FC236}">
                <a16:creationId xmlns:a16="http://schemas.microsoft.com/office/drawing/2014/main" id="{189A5D59-50B2-7444-A8CA-CA23E30100B7}"/>
              </a:ext>
            </a:extLst>
          </p:cNvPr>
          <p:cNvSpPr>
            <a:spLocks noGrp="1"/>
          </p:cNvSpPr>
          <p:nvPr>
            <p:ph idx="1"/>
          </p:nvPr>
        </p:nvSpPr>
        <p:spPr>
          <a:xfrm>
            <a:off x="838199" y="1463937"/>
            <a:ext cx="4185213" cy="1325563"/>
          </a:xfrm>
        </p:spPr>
        <p:txBody>
          <a:bodyPr>
            <a:normAutofit fontScale="77500" lnSpcReduction="20000"/>
          </a:bodyPr>
          <a:lstStyle/>
          <a:p>
            <a:r>
              <a:rPr lang="en-US" b="1" dirty="0"/>
              <a:t>Horizon: </a:t>
            </a:r>
            <a:r>
              <a:rPr lang="en-US" dirty="0"/>
              <a:t>180 Days</a:t>
            </a:r>
            <a:endParaRPr lang="en-US" b="1" dirty="0"/>
          </a:p>
          <a:p>
            <a:r>
              <a:rPr lang="en-US" b="1" dirty="0" err="1"/>
              <a:t>Daily_seasonality</a:t>
            </a:r>
            <a:r>
              <a:rPr lang="en-US" b="1" dirty="0"/>
              <a:t>: </a:t>
            </a:r>
            <a:r>
              <a:rPr lang="en-US" dirty="0"/>
              <a:t> AUTO Disabled</a:t>
            </a:r>
            <a:endParaRPr lang="en-US" b="1" dirty="0"/>
          </a:p>
          <a:p>
            <a:r>
              <a:rPr lang="en-US" b="1" dirty="0"/>
              <a:t>Base Model RMSE: </a:t>
            </a:r>
            <a:r>
              <a:rPr lang="en-US" dirty="0"/>
              <a:t>56.11</a:t>
            </a:r>
          </a:p>
        </p:txBody>
      </p:sp>
      <p:pic>
        <p:nvPicPr>
          <p:cNvPr id="4" name="Picture 3">
            <a:extLst>
              <a:ext uri="{FF2B5EF4-FFF2-40B4-BE49-F238E27FC236}">
                <a16:creationId xmlns:a16="http://schemas.microsoft.com/office/drawing/2014/main" id="{A0373F55-A704-894E-B4CA-0BF3D0108896}"/>
              </a:ext>
            </a:extLst>
          </p:cNvPr>
          <p:cNvPicPr>
            <a:picLocks noChangeAspect="1"/>
          </p:cNvPicPr>
          <p:nvPr/>
        </p:nvPicPr>
        <p:blipFill>
          <a:blip r:embed="rId2"/>
          <a:stretch>
            <a:fillRect/>
          </a:stretch>
        </p:blipFill>
        <p:spPr>
          <a:xfrm>
            <a:off x="566062" y="3041328"/>
            <a:ext cx="5164504" cy="3049849"/>
          </a:xfrm>
          <a:prstGeom prst="rect">
            <a:avLst/>
          </a:prstGeom>
        </p:spPr>
      </p:pic>
      <p:pic>
        <p:nvPicPr>
          <p:cNvPr id="6" name="Picture 5">
            <a:extLst>
              <a:ext uri="{FF2B5EF4-FFF2-40B4-BE49-F238E27FC236}">
                <a16:creationId xmlns:a16="http://schemas.microsoft.com/office/drawing/2014/main" id="{96E3DEF8-527B-D940-B4D4-7B62E19B5BED}"/>
              </a:ext>
            </a:extLst>
          </p:cNvPr>
          <p:cNvPicPr>
            <a:picLocks noChangeAspect="1"/>
          </p:cNvPicPr>
          <p:nvPr/>
        </p:nvPicPr>
        <p:blipFill>
          <a:blip r:embed="rId3"/>
          <a:stretch>
            <a:fillRect/>
          </a:stretch>
        </p:blipFill>
        <p:spPr>
          <a:xfrm>
            <a:off x="838199" y="6320780"/>
            <a:ext cx="9512300" cy="317500"/>
          </a:xfrm>
          <a:prstGeom prst="rect">
            <a:avLst/>
          </a:prstGeom>
        </p:spPr>
      </p:pic>
      <p:pic>
        <p:nvPicPr>
          <p:cNvPr id="7" name="Picture 6">
            <a:extLst>
              <a:ext uri="{FF2B5EF4-FFF2-40B4-BE49-F238E27FC236}">
                <a16:creationId xmlns:a16="http://schemas.microsoft.com/office/drawing/2014/main" id="{DBE71E91-86A5-3C46-8F20-2AA2BE5CCA44}"/>
              </a:ext>
            </a:extLst>
          </p:cNvPr>
          <p:cNvPicPr>
            <a:picLocks noChangeAspect="1"/>
          </p:cNvPicPr>
          <p:nvPr/>
        </p:nvPicPr>
        <p:blipFill>
          <a:blip r:embed="rId4"/>
          <a:stretch>
            <a:fillRect/>
          </a:stretch>
        </p:blipFill>
        <p:spPr>
          <a:xfrm>
            <a:off x="6516547" y="914886"/>
            <a:ext cx="5408613" cy="5028227"/>
          </a:xfrm>
          <a:prstGeom prst="rect">
            <a:avLst/>
          </a:prstGeom>
        </p:spPr>
      </p:pic>
    </p:spTree>
    <p:extLst>
      <p:ext uri="{BB962C8B-B14F-4D97-AF65-F5344CB8AC3E}">
        <p14:creationId xmlns:p14="http://schemas.microsoft.com/office/powerpoint/2010/main" val="395174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1082F-8332-4DBC-9CAA-F67D94A2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2570"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C2995-E1FD-D24B-8744-618122F1F310}"/>
              </a:ext>
            </a:extLst>
          </p:cNvPr>
          <p:cNvSpPr>
            <a:spLocks noGrp="1"/>
          </p:cNvSpPr>
          <p:nvPr>
            <p:ph type="title"/>
          </p:nvPr>
        </p:nvSpPr>
        <p:spPr>
          <a:xfrm>
            <a:off x="1078992" y="607494"/>
            <a:ext cx="5067537" cy="1193856"/>
          </a:xfrm>
        </p:spPr>
        <p:txBody>
          <a:bodyPr>
            <a:normAutofit/>
          </a:bodyPr>
          <a:lstStyle/>
          <a:p>
            <a:r>
              <a:rPr lang="en-US" sz="4000" b="1" dirty="0" err="1">
                <a:solidFill>
                  <a:srgbClr val="FFFFFF"/>
                </a:solidFill>
              </a:rPr>
              <a:t>FBProphet</a:t>
            </a:r>
            <a:r>
              <a:rPr lang="en-US" sz="4000" b="1" dirty="0">
                <a:solidFill>
                  <a:srgbClr val="FFFFFF"/>
                </a:solidFill>
              </a:rPr>
              <a:t>: </a:t>
            </a:r>
            <a:br>
              <a:rPr lang="en-US" sz="4000" b="1" dirty="0">
                <a:solidFill>
                  <a:srgbClr val="FFFFFF"/>
                </a:solidFill>
              </a:rPr>
            </a:br>
            <a:r>
              <a:rPr lang="en-US" sz="4000" dirty="0">
                <a:solidFill>
                  <a:srgbClr val="FFFFFF"/>
                </a:solidFill>
              </a:rPr>
              <a:t>Trend Optimized</a:t>
            </a:r>
          </a:p>
        </p:txBody>
      </p:sp>
      <p:sp>
        <p:nvSpPr>
          <p:cNvPr id="15" name="Rectangle 14">
            <a:extLst>
              <a:ext uri="{FF2B5EF4-FFF2-40B4-BE49-F238E27FC236}">
                <a16:creationId xmlns:a16="http://schemas.microsoft.com/office/drawing/2014/main" id="{A341596D-E1E4-4DEB-B2E7-A9538AFBA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372550-2D94-4B48-ADA5-971B2D6903BA}"/>
              </a:ext>
            </a:extLst>
          </p:cNvPr>
          <p:cNvSpPr>
            <a:spLocks noGrp="1"/>
          </p:cNvSpPr>
          <p:nvPr>
            <p:ph idx="1"/>
          </p:nvPr>
        </p:nvSpPr>
        <p:spPr>
          <a:xfrm>
            <a:off x="1078992" y="1959429"/>
            <a:ext cx="5067294" cy="4605389"/>
          </a:xfrm>
        </p:spPr>
        <p:txBody>
          <a:bodyPr>
            <a:normAutofit/>
          </a:bodyPr>
          <a:lstStyle/>
          <a:p>
            <a:r>
              <a:rPr lang="en-US" sz="1600" dirty="0">
                <a:solidFill>
                  <a:srgbClr val="FFFFFE"/>
                </a:solidFill>
              </a:rPr>
              <a:t>Num Changepoints:</a:t>
            </a:r>
          </a:p>
          <a:p>
            <a:pPr lvl="1"/>
            <a:r>
              <a:rPr lang="en-US" sz="1600" dirty="0">
                <a:solidFill>
                  <a:srgbClr val="FFFFFE"/>
                </a:solidFill>
              </a:rPr>
              <a:t>Looped through 600 models</a:t>
            </a:r>
          </a:p>
          <a:p>
            <a:pPr lvl="1"/>
            <a:r>
              <a:rPr lang="en-US" sz="1600" dirty="0">
                <a:solidFill>
                  <a:srgbClr val="FFFFFE"/>
                </a:solidFill>
              </a:rPr>
              <a:t>Best Parameter Found: 2 </a:t>
            </a:r>
          </a:p>
          <a:p>
            <a:pPr lvl="1"/>
            <a:r>
              <a:rPr lang="en-US" sz="1600" dirty="0">
                <a:solidFill>
                  <a:srgbClr val="FFFFFE"/>
                </a:solidFill>
              </a:rPr>
              <a:t>Best RMSE: 55.16</a:t>
            </a:r>
          </a:p>
          <a:p>
            <a:r>
              <a:rPr lang="en-US" sz="1600" dirty="0">
                <a:solidFill>
                  <a:srgbClr val="FFFFFE"/>
                </a:solidFill>
              </a:rPr>
              <a:t>Changepoint Range:</a:t>
            </a:r>
          </a:p>
          <a:p>
            <a:pPr lvl="1"/>
            <a:r>
              <a:rPr lang="en-US" sz="1600" dirty="0">
                <a:solidFill>
                  <a:srgbClr val="FFFFFE"/>
                </a:solidFill>
              </a:rPr>
              <a:t>Looped through 10 models</a:t>
            </a:r>
          </a:p>
          <a:p>
            <a:pPr lvl="1"/>
            <a:r>
              <a:rPr lang="en-US" sz="1600" dirty="0">
                <a:solidFill>
                  <a:srgbClr val="FFFFFE"/>
                </a:solidFill>
              </a:rPr>
              <a:t>Best Parameter Found: .4</a:t>
            </a:r>
          </a:p>
          <a:p>
            <a:pPr lvl="1"/>
            <a:r>
              <a:rPr lang="en-US" sz="1600" dirty="0">
                <a:solidFill>
                  <a:srgbClr val="FFFFFE"/>
                </a:solidFill>
              </a:rPr>
              <a:t>Best RMSE: 55.32</a:t>
            </a:r>
          </a:p>
          <a:p>
            <a:r>
              <a:rPr lang="en-US" sz="1600" dirty="0">
                <a:solidFill>
                  <a:srgbClr val="FFFFFE"/>
                </a:solidFill>
              </a:rPr>
              <a:t>Changepoint Prior Scale:</a:t>
            </a:r>
          </a:p>
          <a:p>
            <a:pPr lvl="1"/>
            <a:r>
              <a:rPr lang="en-US" sz="1600" dirty="0">
                <a:solidFill>
                  <a:srgbClr val="FFFFFE"/>
                </a:solidFill>
              </a:rPr>
              <a:t>Looped through 100 models</a:t>
            </a:r>
          </a:p>
          <a:p>
            <a:pPr lvl="1"/>
            <a:r>
              <a:rPr lang="en-US" sz="1600" dirty="0">
                <a:solidFill>
                  <a:srgbClr val="FFFFFE"/>
                </a:solidFill>
              </a:rPr>
              <a:t>Best Parameter Found: .3</a:t>
            </a:r>
          </a:p>
          <a:p>
            <a:pPr lvl="1"/>
            <a:r>
              <a:rPr lang="en-US" sz="1600" dirty="0">
                <a:solidFill>
                  <a:srgbClr val="FFFFFE"/>
                </a:solidFill>
              </a:rPr>
              <a:t>Best RMSE: 54.57</a:t>
            </a:r>
          </a:p>
          <a:p>
            <a:r>
              <a:rPr lang="en-US" sz="1600" dirty="0">
                <a:solidFill>
                  <a:srgbClr val="FFFFFE"/>
                </a:solidFill>
              </a:rPr>
              <a:t>Optimized RMSE: 55.84</a:t>
            </a:r>
          </a:p>
          <a:p>
            <a:pPr lvl="1"/>
            <a:r>
              <a:rPr lang="en-US" sz="1200" dirty="0" err="1">
                <a:solidFill>
                  <a:srgbClr val="FFFFFE"/>
                </a:solidFill>
              </a:rPr>
              <a:t>n_changepoints</a:t>
            </a:r>
            <a:r>
              <a:rPr lang="en-US" sz="1200" dirty="0">
                <a:solidFill>
                  <a:srgbClr val="FFFFFE"/>
                </a:solidFill>
              </a:rPr>
              <a:t>=2</a:t>
            </a:r>
          </a:p>
          <a:p>
            <a:pPr lvl="1"/>
            <a:r>
              <a:rPr lang="en-US" sz="1200" dirty="0" err="1">
                <a:solidFill>
                  <a:srgbClr val="FFFFFE"/>
                </a:solidFill>
              </a:rPr>
              <a:t>changepoint_range</a:t>
            </a:r>
            <a:r>
              <a:rPr lang="en-US" sz="1200" dirty="0">
                <a:solidFill>
                  <a:srgbClr val="FFFFFE"/>
                </a:solidFill>
              </a:rPr>
              <a:t>=0.4</a:t>
            </a:r>
          </a:p>
          <a:p>
            <a:pPr lvl="1"/>
            <a:r>
              <a:rPr lang="en-US" sz="1200" dirty="0" err="1">
                <a:solidFill>
                  <a:srgbClr val="FFFFFE"/>
                </a:solidFill>
              </a:rPr>
              <a:t>changepoint_prior_scale</a:t>
            </a:r>
            <a:r>
              <a:rPr lang="en-US" sz="1200" dirty="0">
                <a:solidFill>
                  <a:srgbClr val="FFFFFE"/>
                </a:solidFill>
              </a:rPr>
              <a:t>=.3</a:t>
            </a:r>
          </a:p>
        </p:txBody>
      </p:sp>
      <p:pic>
        <p:nvPicPr>
          <p:cNvPr id="5" name="Picture 4" descr="A close up of a map&#10;&#10;Description automatically generated">
            <a:extLst>
              <a:ext uri="{FF2B5EF4-FFF2-40B4-BE49-F238E27FC236}">
                <a16:creationId xmlns:a16="http://schemas.microsoft.com/office/drawing/2014/main" id="{654DDE22-CC08-FE4D-917E-1CBD000F4692}"/>
              </a:ext>
            </a:extLst>
          </p:cNvPr>
          <p:cNvPicPr>
            <a:picLocks noChangeAspect="1"/>
          </p:cNvPicPr>
          <p:nvPr/>
        </p:nvPicPr>
        <p:blipFill>
          <a:blip r:embed="rId2"/>
          <a:stretch>
            <a:fillRect/>
          </a:stretch>
        </p:blipFill>
        <p:spPr>
          <a:xfrm>
            <a:off x="7043312" y="2545718"/>
            <a:ext cx="4783016" cy="1805586"/>
          </a:xfrm>
          <a:prstGeom prst="rect">
            <a:avLst/>
          </a:prstGeom>
          <a:effectLst>
            <a:outerShdw blurRad="406400" dist="317500" dir="5400000" sx="89000" sy="89000" rotWithShape="0">
              <a:prstClr val="black">
                <a:alpha val="15000"/>
              </a:prstClr>
            </a:outerShdw>
          </a:effectLst>
        </p:spPr>
      </p:pic>
      <p:pic>
        <p:nvPicPr>
          <p:cNvPr id="4" name="Picture 3">
            <a:extLst>
              <a:ext uri="{FF2B5EF4-FFF2-40B4-BE49-F238E27FC236}">
                <a16:creationId xmlns:a16="http://schemas.microsoft.com/office/drawing/2014/main" id="{0BFDC48B-7F91-244D-A9C3-096A7C37103B}"/>
              </a:ext>
            </a:extLst>
          </p:cNvPr>
          <p:cNvPicPr>
            <a:picLocks noChangeAspect="1"/>
          </p:cNvPicPr>
          <p:nvPr/>
        </p:nvPicPr>
        <p:blipFill>
          <a:blip r:embed="rId3"/>
          <a:stretch>
            <a:fillRect/>
          </a:stretch>
        </p:blipFill>
        <p:spPr>
          <a:xfrm>
            <a:off x="7043313" y="433114"/>
            <a:ext cx="4783015" cy="1757757"/>
          </a:xfrm>
          <a:prstGeom prst="rect">
            <a:avLst/>
          </a:prstGeom>
          <a:effectLst>
            <a:outerShdw blurRad="406400" dist="317500" dir="5400000" sx="89000" sy="89000" rotWithShape="0">
              <a:prstClr val="black">
                <a:alpha val="15000"/>
              </a:prstClr>
            </a:outerShdw>
          </a:effectLst>
        </p:spPr>
      </p:pic>
      <p:pic>
        <p:nvPicPr>
          <p:cNvPr id="6" name="Picture 5" descr="A close up of a map&#10;&#10;Description automatically generated">
            <a:extLst>
              <a:ext uri="{FF2B5EF4-FFF2-40B4-BE49-F238E27FC236}">
                <a16:creationId xmlns:a16="http://schemas.microsoft.com/office/drawing/2014/main" id="{52A2726D-E41B-2F4C-B174-8EA925E14BA8}"/>
              </a:ext>
            </a:extLst>
          </p:cNvPr>
          <p:cNvPicPr>
            <a:picLocks noChangeAspect="1"/>
          </p:cNvPicPr>
          <p:nvPr/>
        </p:nvPicPr>
        <p:blipFill>
          <a:blip r:embed="rId4"/>
          <a:stretch>
            <a:fillRect/>
          </a:stretch>
        </p:blipFill>
        <p:spPr>
          <a:xfrm>
            <a:off x="6926857" y="4974984"/>
            <a:ext cx="4787811" cy="1711642"/>
          </a:xfrm>
          <a:prstGeom prst="rect">
            <a:avLst/>
          </a:prstGeom>
          <a:effectLst>
            <a:outerShdw blurRad="406400" dist="317500" dir="5400000" sx="89000" sy="89000" rotWithShape="0">
              <a:prstClr val="black">
                <a:alpha val="15000"/>
              </a:prstClr>
            </a:outerShdw>
          </a:effectLst>
        </p:spPr>
      </p:pic>
      <p:sp>
        <p:nvSpPr>
          <p:cNvPr id="7" name="TextBox 6">
            <a:extLst>
              <a:ext uri="{FF2B5EF4-FFF2-40B4-BE49-F238E27FC236}">
                <a16:creationId xmlns:a16="http://schemas.microsoft.com/office/drawing/2014/main" id="{649B227E-CB6B-0C4A-8753-F2B696E5DC01}"/>
              </a:ext>
            </a:extLst>
          </p:cNvPr>
          <p:cNvSpPr txBox="1"/>
          <p:nvPr/>
        </p:nvSpPr>
        <p:spPr>
          <a:xfrm>
            <a:off x="8481046" y="31891"/>
            <a:ext cx="1679434" cy="369332"/>
          </a:xfrm>
          <a:prstGeom prst="rect">
            <a:avLst/>
          </a:prstGeom>
          <a:noFill/>
        </p:spPr>
        <p:txBody>
          <a:bodyPr wrap="none" rtlCol="0">
            <a:spAutoFit/>
          </a:bodyPr>
          <a:lstStyle/>
          <a:p>
            <a:r>
              <a:rPr lang="en-US" dirty="0" err="1"/>
              <a:t>n_changepoints</a:t>
            </a:r>
            <a:endParaRPr lang="en-US" dirty="0"/>
          </a:p>
        </p:txBody>
      </p:sp>
      <p:sp>
        <p:nvSpPr>
          <p:cNvPr id="8" name="TextBox 7">
            <a:extLst>
              <a:ext uri="{FF2B5EF4-FFF2-40B4-BE49-F238E27FC236}">
                <a16:creationId xmlns:a16="http://schemas.microsoft.com/office/drawing/2014/main" id="{79A34907-429B-B54C-ABD9-1C348B69460E}"/>
              </a:ext>
            </a:extLst>
          </p:cNvPr>
          <p:cNvSpPr txBox="1"/>
          <p:nvPr/>
        </p:nvSpPr>
        <p:spPr>
          <a:xfrm>
            <a:off x="8435732" y="2224178"/>
            <a:ext cx="1998176" cy="369332"/>
          </a:xfrm>
          <a:prstGeom prst="rect">
            <a:avLst/>
          </a:prstGeom>
          <a:noFill/>
        </p:spPr>
        <p:txBody>
          <a:bodyPr wrap="none" rtlCol="0">
            <a:spAutoFit/>
          </a:bodyPr>
          <a:lstStyle/>
          <a:p>
            <a:r>
              <a:rPr lang="en-US" dirty="0" err="1"/>
              <a:t>changepoint_range</a:t>
            </a:r>
            <a:endParaRPr lang="en-US" dirty="0"/>
          </a:p>
        </p:txBody>
      </p:sp>
      <p:sp>
        <p:nvSpPr>
          <p:cNvPr id="9" name="TextBox 8">
            <a:extLst>
              <a:ext uri="{FF2B5EF4-FFF2-40B4-BE49-F238E27FC236}">
                <a16:creationId xmlns:a16="http://schemas.microsoft.com/office/drawing/2014/main" id="{5963E81C-F1B7-544F-94DB-74D6554E1BDE}"/>
              </a:ext>
            </a:extLst>
          </p:cNvPr>
          <p:cNvSpPr txBox="1"/>
          <p:nvPr/>
        </p:nvSpPr>
        <p:spPr>
          <a:xfrm>
            <a:off x="8182490" y="4478478"/>
            <a:ext cx="2504660" cy="369332"/>
          </a:xfrm>
          <a:prstGeom prst="rect">
            <a:avLst/>
          </a:prstGeom>
          <a:noFill/>
        </p:spPr>
        <p:txBody>
          <a:bodyPr wrap="none" rtlCol="0">
            <a:spAutoFit/>
          </a:bodyPr>
          <a:lstStyle/>
          <a:p>
            <a:r>
              <a:rPr lang="en-US" dirty="0" err="1"/>
              <a:t>changepoint_prior_scale</a:t>
            </a:r>
            <a:endParaRPr lang="en-US" dirty="0"/>
          </a:p>
        </p:txBody>
      </p:sp>
    </p:spTree>
    <p:extLst>
      <p:ext uri="{BB962C8B-B14F-4D97-AF65-F5344CB8AC3E}">
        <p14:creationId xmlns:p14="http://schemas.microsoft.com/office/powerpoint/2010/main" val="3773578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44C6-4547-D94B-9E38-D18218C4F232}"/>
              </a:ext>
            </a:extLst>
          </p:cNvPr>
          <p:cNvSpPr>
            <a:spLocks noGrp="1"/>
          </p:cNvSpPr>
          <p:nvPr>
            <p:ph type="title"/>
          </p:nvPr>
        </p:nvSpPr>
        <p:spPr>
          <a:xfrm>
            <a:off x="838201" y="365125"/>
            <a:ext cx="4021666" cy="2157942"/>
          </a:xfrm>
        </p:spPr>
        <p:txBody>
          <a:bodyPr>
            <a:normAutofit fontScale="90000"/>
          </a:bodyPr>
          <a:lstStyle/>
          <a:p>
            <a:r>
              <a:rPr lang="en-US" b="1" dirty="0" err="1"/>
              <a:t>FBProphet</a:t>
            </a:r>
            <a:r>
              <a:rPr lang="en-US" b="1" dirty="0"/>
              <a:t>: </a:t>
            </a:r>
            <a:r>
              <a:rPr lang="en-US" dirty="0"/>
              <a:t>Seasonality &amp; Holiday Optimized</a:t>
            </a:r>
          </a:p>
        </p:txBody>
      </p:sp>
      <p:sp>
        <p:nvSpPr>
          <p:cNvPr id="3" name="Content Placeholder 2">
            <a:extLst>
              <a:ext uri="{FF2B5EF4-FFF2-40B4-BE49-F238E27FC236}">
                <a16:creationId xmlns:a16="http://schemas.microsoft.com/office/drawing/2014/main" id="{3900D999-BE55-C449-B67D-C80A515DAAAD}"/>
              </a:ext>
            </a:extLst>
          </p:cNvPr>
          <p:cNvSpPr>
            <a:spLocks noGrp="1"/>
          </p:cNvSpPr>
          <p:nvPr>
            <p:ph idx="1"/>
          </p:nvPr>
        </p:nvSpPr>
        <p:spPr>
          <a:xfrm>
            <a:off x="728819" y="2769656"/>
            <a:ext cx="3819430" cy="647645"/>
          </a:xfrm>
        </p:spPr>
        <p:txBody>
          <a:bodyPr/>
          <a:lstStyle/>
          <a:p>
            <a:pPr marL="0" indent="0">
              <a:buNone/>
            </a:pPr>
            <a:r>
              <a:rPr lang="en-US" b="1" dirty="0"/>
              <a:t>Holiday RMSE: </a:t>
            </a:r>
            <a:r>
              <a:rPr lang="en-US" dirty="0"/>
              <a:t>55.41</a:t>
            </a:r>
          </a:p>
          <a:p>
            <a:pPr marL="0" indent="0">
              <a:buNone/>
            </a:pPr>
            <a:endParaRPr lang="en-US" dirty="0"/>
          </a:p>
        </p:txBody>
      </p:sp>
      <p:pic>
        <p:nvPicPr>
          <p:cNvPr id="4" name="Picture 3">
            <a:extLst>
              <a:ext uri="{FF2B5EF4-FFF2-40B4-BE49-F238E27FC236}">
                <a16:creationId xmlns:a16="http://schemas.microsoft.com/office/drawing/2014/main" id="{485C55D8-911B-0046-9C96-A4C772B26422}"/>
              </a:ext>
            </a:extLst>
          </p:cNvPr>
          <p:cNvPicPr>
            <a:picLocks noChangeAspect="1"/>
          </p:cNvPicPr>
          <p:nvPr/>
        </p:nvPicPr>
        <p:blipFill>
          <a:blip r:embed="rId2"/>
          <a:stretch>
            <a:fillRect/>
          </a:stretch>
        </p:blipFill>
        <p:spPr>
          <a:xfrm>
            <a:off x="6096000" y="322792"/>
            <a:ext cx="5718943" cy="6176963"/>
          </a:xfrm>
          <a:prstGeom prst="rect">
            <a:avLst/>
          </a:prstGeom>
        </p:spPr>
      </p:pic>
      <p:pic>
        <p:nvPicPr>
          <p:cNvPr id="5" name="Picture 4">
            <a:extLst>
              <a:ext uri="{FF2B5EF4-FFF2-40B4-BE49-F238E27FC236}">
                <a16:creationId xmlns:a16="http://schemas.microsoft.com/office/drawing/2014/main" id="{4DF4A820-005B-E74F-BEC0-9E14766E67DA}"/>
              </a:ext>
            </a:extLst>
          </p:cNvPr>
          <p:cNvPicPr>
            <a:picLocks noChangeAspect="1"/>
          </p:cNvPicPr>
          <p:nvPr/>
        </p:nvPicPr>
        <p:blipFill>
          <a:blip r:embed="rId3"/>
          <a:stretch>
            <a:fillRect/>
          </a:stretch>
        </p:blipFill>
        <p:spPr>
          <a:xfrm>
            <a:off x="728819" y="3764521"/>
            <a:ext cx="4021665" cy="2728354"/>
          </a:xfrm>
          <a:prstGeom prst="rect">
            <a:avLst/>
          </a:prstGeom>
        </p:spPr>
      </p:pic>
    </p:spTree>
    <p:extLst>
      <p:ext uri="{BB962C8B-B14F-4D97-AF65-F5344CB8AC3E}">
        <p14:creationId xmlns:p14="http://schemas.microsoft.com/office/powerpoint/2010/main" val="368527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D63D-84A7-8746-BA1A-4AFA7525D7C3}"/>
              </a:ext>
            </a:extLst>
          </p:cNvPr>
          <p:cNvSpPr>
            <a:spLocks noGrp="1"/>
          </p:cNvSpPr>
          <p:nvPr>
            <p:ph type="title"/>
          </p:nvPr>
        </p:nvSpPr>
        <p:spPr/>
        <p:txBody>
          <a:bodyPr/>
          <a:lstStyle/>
          <a:p>
            <a:r>
              <a:rPr lang="en-US" dirty="0"/>
              <a:t>Analogy</a:t>
            </a:r>
          </a:p>
        </p:txBody>
      </p:sp>
      <p:sp>
        <p:nvSpPr>
          <p:cNvPr id="10" name="Text Placeholder 9">
            <a:extLst>
              <a:ext uri="{FF2B5EF4-FFF2-40B4-BE49-F238E27FC236}">
                <a16:creationId xmlns:a16="http://schemas.microsoft.com/office/drawing/2014/main" id="{18BD07DB-DD2C-2848-943A-DDFA7826862D}"/>
              </a:ext>
            </a:extLst>
          </p:cNvPr>
          <p:cNvSpPr>
            <a:spLocks noGrp="1"/>
          </p:cNvSpPr>
          <p:nvPr>
            <p:ph type="body" idx="1"/>
          </p:nvPr>
        </p:nvSpPr>
        <p:spPr>
          <a:xfrm>
            <a:off x="543226" y="1878227"/>
            <a:ext cx="5157787" cy="626848"/>
          </a:xfrm>
        </p:spPr>
        <p:txBody>
          <a:bodyPr/>
          <a:lstStyle/>
          <a:p>
            <a:r>
              <a:rPr lang="en-US" dirty="0"/>
              <a:t>Progress Already Made</a:t>
            </a:r>
          </a:p>
        </p:txBody>
      </p:sp>
      <p:graphicFrame>
        <p:nvGraphicFramePr>
          <p:cNvPr id="7" name="Content Placeholder 2" descr="Smart Art graphic of Picture Accent Process">
            <a:extLst>
              <a:ext uri="{FF2B5EF4-FFF2-40B4-BE49-F238E27FC236}">
                <a16:creationId xmlns:a16="http://schemas.microsoft.com/office/drawing/2014/main" id="{E69A4EFB-8E51-FF4D-AE61-AE8312C3F81B}"/>
              </a:ext>
            </a:extLst>
          </p:cNvPr>
          <p:cNvGraphicFramePr>
            <a:graphicFrameLocks noGrp="1"/>
          </p:cNvGraphicFramePr>
          <p:nvPr>
            <p:ph sz="half" idx="2"/>
          </p:nvPr>
        </p:nvGraphicFramePr>
        <p:xfrm>
          <a:off x="543226"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10">
            <a:extLst>
              <a:ext uri="{FF2B5EF4-FFF2-40B4-BE49-F238E27FC236}">
                <a16:creationId xmlns:a16="http://schemas.microsoft.com/office/drawing/2014/main" id="{27FB6F99-19C3-0D40-80C7-BA268B5B858D}"/>
              </a:ext>
            </a:extLst>
          </p:cNvPr>
          <p:cNvSpPr>
            <a:spLocks noGrp="1"/>
          </p:cNvSpPr>
          <p:nvPr>
            <p:ph type="body" sz="quarter" idx="3"/>
          </p:nvPr>
        </p:nvSpPr>
        <p:spPr/>
        <p:txBody>
          <a:bodyPr/>
          <a:lstStyle/>
          <a:p>
            <a:r>
              <a:rPr lang="en-US" dirty="0"/>
              <a:t>Progress That Can Be Made</a:t>
            </a:r>
          </a:p>
        </p:txBody>
      </p:sp>
      <p:graphicFrame>
        <p:nvGraphicFramePr>
          <p:cNvPr id="9" name="Content Placeholder 2" descr="Smart Art graphic of Picture Accent Process">
            <a:extLst>
              <a:ext uri="{FF2B5EF4-FFF2-40B4-BE49-F238E27FC236}">
                <a16:creationId xmlns:a16="http://schemas.microsoft.com/office/drawing/2014/main" id="{8B74961B-71CB-F146-943A-A105DF408E7B}"/>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3999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E63D3-1260-E44E-A74D-0CDCAE7F1CC9}"/>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74E3FDAB-CA90-FF42-9EFD-34837C805C4C}"/>
              </a:ext>
            </a:extLst>
          </p:cNvPr>
          <p:cNvSpPr>
            <a:spLocks noGrp="1"/>
          </p:cNvSpPr>
          <p:nvPr>
            <p:ph idx="1"/>
          </p:nvPr>
        </p:nvSpPr>
        <p:spPr/>
        <p:txBody>
          <a:bodyPr/>
          <a:lstStyle/>
          <a:p>
            <a:r>
              <a:rPr lang="en-US" dirty="0"/>
              <a:t>Build an accurate model to predict van rental sales demand.</a:t>
            </a:r>
          </a:p>
          <a:p>
            <a:r>
              <a:rPr lang="en-US" dirty="0"/>
              <a:t>Help the Van Rental company optimize variable expenses.</a:t>
            </a:r>
          </a:p>
        </p:txBody>
      </p:sp>
    </p:spTree>
    <p:extLst>
      <p:ext uri="{BB962C8B-B14F-4D97-AF65-F5344CB8AC3E}">
        <p14:creationId xmlns:p14="http://schemas.microsoft.com/office/powerpoint/2010/main" val="391586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8E50-71FF-C749-B238-4EBD93CC010C}"/>
              </a:ext>
            </a:extLst>
          </p:cNvPr>
          <p:cNvSpPr>
            <a:spLocks noGrp="1"/>
          </p:cNvSpPr>
          <p:nvPr>
            <p:ph type="title"/>
          </p:nvPr>
        </p:nvSpPr>
        <p:spPr/>
        <p:txBody>
          <a:bodyPr/>
          <a:lstStyle/>
          <a:p>
            <a:r>
              <a:rPr lang="en-US" b="1" dirty="0" err="1"/>
              <a:t>FBProphet</a:t>
            </a:r>
            <a:r>
              <a:rPr lang="en-US" b="1" dirty="0"/>
              <a:t>: </a:t>
            </a:r>
            <a:r>
              <a:rPr lang="en-US" dirty="0"/>
              <a:t>All Parameters Optimized</a:t>
            </a:r>
          </a:p>
        </p:txBody>
      </p:sp>
      <p:sp>
        <p:nvSpPr>
          <p:cNvPr id="3" name="Content Placeholder 2">
            <a:extLst>
              <a:ext uri="{FF2B5EF4-FFF2-40B4-BE49-F238E27FC236}">
                <a16:creationId xmlns:a16="http://schemas.microsoft.com/office/drawing/2014/main" id="{F440E6AD-24B7-444A-A14A-053D496CF87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87012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F20D-3E7A-0A48-8B6D-D439C9D0D1E3}"/>
              </a:ext>
            </a:extLst>
          </p:cNvPr>
          <p:cNvSpPr>
            <a:spLocks noGrp="1"/>
          </p:cNvSpPr>
          <p:nvPr>
            <p:ph type="title"/>
          </p:nvPr>
        </p:nvSpPr>
        <p:spPr/>
        <p:txBody>
          <a:bodyPr/>
          <a:lstStyle/>
          <a:p>
            <a:r>
              <a:rPr lang="en-US" dirty="0"/>
              <a:t>LSTM: Ran on EC2</a:t>
            </a:r>
          </a:p>
        </p:txBody>
      </p:sp>
      <p:sp>
        <p:nvSpPr>
          <p:cNvPr id="3" name="Content Placeholder 2">
            <a:extLst>
              <a:ext uri="{FF2B5EF4-FFF2-40B4-BE49-F238E27FC236}">
                <a16:creationId xmlns:a16="http://schemas.microsoft.com/office/drawing/2014/main" id="{5B330B66-9320-6C4E-B5BE-8A25B9D9C691}"/>
              </a:ext>
            </a:extLst>
          </p:cNvPr>
          <p:cNvSpPr>
            <a:spLocks noGrp="1"/>
          </p:cNvSpPr>
          <p:nvPr>
            <p:ph idx="1"/>
          </p:nvPr>
        </p:nvSpPr>
        <p:spPr>
          <a:xfrm>
            <a:off x="231002" y="1800912"/>
            <a:ext cx="4104503" cy="4351338"/>
          </a:xfrm>
        </p:spPr>
        <p:txBody>
          <a:bodyPr/>
          <a:lstStyle/>
          <a:p>
            <a:r>
              <a:rPr lang="en-US" dirty="0" err="1"/>
              <a:t>n_input</a:t>
            </a:r>
            <a:r>
              <a:rPr lang="en-US" dirty="0"/>
              <a:t>: 730</a:t>
            </a:r>
          </a:p>
          <a:p>
            <a:r>
              <a:rPr lang="en-US" dirty="0"/>
              <a:t>LSTM Layers: 2</a:t>
            </a:r>
          </a:p>
          <a:p>
            <a:r>
              <a:rPr lang="en-US" dirty="0"/>
              <a:t>epochs: 150</a:t>
            </a:r>
          </a:p>
          <a:p>
            <a:r>
              <a:rPr lang="en-US" dirty="0"/>
              <a:t>Run time: 20 mins</a:t>
            </a:r>
          </a:p>
          <a:p>
            <a:r>
              <a:rPr lang="en-US" dirty="0"/>
              <a:t>RMSE: 100.67</a:t>
            </a:r>
          </a:p>
        </p:txBody>
      </p:sp>
      <p:pic>
        <p:nvPicPr>
          <p:cNvPr id="4" name="Picture 3">
            <a:extLst>
              <a:ext uri="{FF2B5EF4-FFF2-40B4-BE49-F238E27FC236}">
                <a16:creationId xmlns:a16="http://schemas.microsoft.com/office/drawing/2014/main" id="{54F10BE7-3DDC-E547-BEFB-092C98071942}"/>
              </a:ext>
            </a:extLst>
          </p:cNvPr>
          <p:cNvPicPr>
            <a:picLocks noChangeAspect="1"/>
          </p:cNvPicPr>
          <p:nvPr/>
        </p:nvPicPr>
        <p:blipFill>
          <a:blip r:embed="rId2"/>
          <a:stretch>
            <a:fillRect/>
          </a:stretch>
        </p:blipFill>
        <p:spPr>
          <a:xfrm>
            <a:off x="5199792" y="4096867"/>
            <a:ext cx="6845301" cy="2497406"/>
          </a:xfrm>
          <a:prstGeom prst="rect">
            <a:avLst/>
          </a:prstGeom>
        </p:spPr>
      </p:pic>
    </p:spTree>
    <p:extLst>
      <p:ext uri="{BB962C8B-B14F-4D97-AF65-F5344CB8AC3E}">
        <p14:creationId xmlns:p14="http://schemas.microsoft.com/office/powerpoint/2010/main" val="2001446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9C9B-7F5A-954E-A875-83CBA2BB14A2}"/>
              </a:ext>
            </a:extLst>
          </p:cNvPr>
          <p:cNvSpPr>
            <a:spLocks noGrp="1"/>
          </p:cNvSpPr>
          <p:nvPr>
            <p:ph type="title"/>
          </p:nvPr>
        </p:nvSpPr>
        <p:spPr>
          <a:xfrm>
            <a:off x="308610" y="330402"/>
            <a:ext cx="10515600" cy="1000688"/>
          </a:xfrm>
        </p:spPr>
        <p:txBody>
          <a:bodyPr/>
          <a:lstStyle/>
          <a:p>
            <a:r>
              <a:rPr lang="en-US" b="1" dirty="0"/>
              <a:t>Algorithms: </a:t>
            </a:r>
            <a:r>
              <a:rPr lang="en-US" dirty="0"/>
              <a:t>Results Summary</a:t>
            </a:r>
          </a:p>
        </p:txBody>
      </p:sp>
      <p:sp>
        <p:nvSpPr>
          <p:cNvPr id="3" name="Content Placeholder 2">
            <a:extLst>
              <a:ext uri="{FF2B5EF4-FFF2-40B4-BE49-F238E27FC236}">
                <a16:creationId xmlns:a16="http://schemas.microsoft.com/office/drawing/2014/main" id="{286D3BE3-C88B-9345-BFB3-F66CE44817C3}"/>
              </a:ext>
            </a:extLst>
          </p:cNvPr>
          <p:cNvSpPr>
            <a:spLocks noGrp="1"/>
          </p:cNvSpPr>
          <p:nvPr>
            <p:ph sz="half" idx="1"/>
          </p:nvPr>
        </p:nvSpPr>
        <p:spPr>
          <a:xfrm>
            <a:off x="201732" y="1837500"/>
            <a:ext cx="5522174" cy="4351338"/>
          </a:xfrm>
        </p:spPr>
        <p:txBody>
          <a:bodyPr>
            <a:normAutofit/>
          </a:bodyPr>
          <a:lstStyle/>
          <a:p>
            <a:pPr marL="0" indent="0">
              <a:buNone/>
            </a:pPr>
            <a:r>
              <a:rPr lang="en-US" sz="2000" b="1" u="sng" dirty="0"/>
              <a:t>Custom Trailing Moving Average Function (TMA):</a:t>
            </a:r>
          </a:p>
          <a:p>
            <a:pPr lvl="1"/>
            <a:r>
              <a:rPr lang="en-US" b="1" dirty="0"/>
              <a:t>Base Model RMSE: </a:t>
            </a:r>
            <a:r>
              <a:rPr lang="en-US" dirty="0"/>
              <a:t>104.059</a:t>
            </a:r>
          </a:p>
          <a:p>
            <a:pPr lvl="1"/>
            <a:r>
              <a:rPr lang="en-US" b="1" dirty="0"/>
              <a:t>Sqrt Model RMSE: </a:t>
            </a:r>
            <a:r>
              <a:rPr lang="en-US" dirty="0"/>
              <a:t>383.77</a:t>
            </a:r>
          </a:p>
          <a:p>
            <a:pPr lvl="1"/>
            <a:r>
              <a:rPr lang="en-US" b="1" dirty="0"/>
              <a:t>Optimize Window 8 RMSE: </a:t>
            </a:r>
            <a:r>
              <a:rPr lang="en-US" dirty="0"/>
              <a:t>81.47</a:t>
            </a:r>
          </a:p>
          <a:p>
            <a:pPr marL="0" indent="0">
              <a:buNone/>
            </a:pPr>
            <a:endParaRPr lang="en-US" b="1" u="sng" dirty="0"/>
          </a:p>
          <a:p>
            <a:pPr marL="0" indent="0">
              <a:buNone/>
            </a:pPr>
            <a:r>
              <a:rPr lang="en-US" b="1" u="sng" dirty="0"/>
              <a:t>ARIMA:</a:t>
            </a:r>
          </a:p>
          <a:p>
            <a:pPr lvl="1"/>
            <a:r>
              <a:rPr lang="en-US" b="1" dirty="0"/>
              <a:t>Base Model RMSE: </a:t>
            </a:r>
            <a:r>
              <a:rPr lang="en-US" dirty="0"/>
              <a:t>97.389</a:t>
            </a:r>
          </a:p>
          <a:p>
            <a:pPr lvl="1"/>
            <a:r>
              <a:rPr lang="en-US" b="1" dirty="0"/>
              <a:t>Differenced Model RMSE: </a:t>
            </a:r>
            <a:r>
              <a:rPr lang="en-US" dirty="0"/>
              <a:t>91.025</a:t>
            </a:r>
          </a:p>
          <a:p>
            <a:pPr lvl="1"/>
            <a:r>
              <a:rPr lang="en-US" b="1" dirty="0"/>
              <a:t>Auto ARIMA Optimizer RMSE: </a:t>
            </a:r>
            <a:r>
              <a:rPr lang="en-US" dirty="0"/>
              <a:t>77.91</a:t>
            </a:r>
          </a:p>
          <a:p>
            <a:pPr lvl="1"/>
            <a:r>
              <a:rPr lang="en-US" b="1" dirty="0"/>
              <a:t>ACF/PACF Auto ARIMA RMSE:</a:t>
            </a:r>
            <a:r>
              <a:rPr lang="en-US" dirty="0"/>
              <a:t> 64.90</a:t>
            </a:r>
          </a:p>
          <a:p>
            <a:endParaRPr lang="en-US" dirty="0"/>
          </a:p>
        </p:txBody>
      </p:sp>
      <p:sp>
        <p:nvSpPr>
          <p:cNvPr id="4" name="Content Placeholder 3">
            <a:extLst>
              <a:ext uri="{FF2B5EF4-FFF2-40B4-BE49-F238E27FC236}">
                <a16:creationId xmlns:a16="http://schemas.microsoft.com/office/drawing/2014/main" id="{E5C5A114-8DA3-6046-B81A-55E70187247A}"/>
              </a:ext>
            </a:extLst>
          </p:cNvPr>
          <p:cNvSpPr>
            <a:spLocks noGrp="1"/>
          </p:cNvSpPr>
          <p:nvPr>
            <p:ph sz="half" idx="2"/>
          </p:nvPr>
        </p:nvSpPr>
        <p:spPr>
          <a:xfrm>
            <a:off x="5989518" y="1742498"/>
            <a:ext cx="6000750" cy="4351338"/>
          </a:xfrm>
        </p:spPr>
        <p:txBody>
          <a:bodyPr>
            <a:normAutofit/>
          </a:bodyPr>
          <a:lstStyle/>
          <a:p>
            <a:pPr marL="0" indent="0">
              <a:buNone/>
            </a:pPr>
            <a:r>
              <a:rPr lang="en-US" b="1" u="sng" dirty="0" err="1"/>
              <a:t>Fbprophet</a:t>
            </a:r>
            <a:endParaRPr lang="en-US" b="1" u="sng" dirty="0"/>
          </a:p>
          <a:p>
            <a:pPr lvl="1"/>
            <a:r>
              <a:rPr lang="en-US" b="1" dirty="0"/>
              <a:t>Base Model RMSE: </a:t>
            </a:r>
            <a:r>
              <a:rPr lang="en-US" dirty="0"/>
              <a:t>65.93</a:t>
            </a:r>
          </a:p>
          <a:p>
            <a:pPr lvl="1"/>
            <a:r>
              <a:rPr lang="en-US" b="1" dirty="0" err="1"/>
              <a:t>n_changepoints</a:t>
            </a:r>
            <a:r>
              <a:rPr lang="en-US" b="1" dirty="0"/>
              <a:t>=2 RMSE: </a:t>
            </a:r>
            <a:r>
              <a:rPr lang="en-US" dirty="0"/>
              <a:t>55.16</a:t>
            </a:r>
          </a:p>
          <a:p>
            <a:pPr lvl="1"/>
            <a:r>
              <a:rPr lang="en-US" b="1" dirty="0" err="1"/>
              <a:t>changepoint_range</a:t>
            </a:r>
            <a:r>
              <a:rPr lang="en-US" b="1" dirty="0"/>
              <a:t>=.4 RMSE: </a:t>
            </a:r>
            <a:r>
              <a:rPr lang="en-US" dirty="0"/>
              <a:t>55.32</a:t>
            </a:r>
          </a:p>
          <a:p>
            <a:pPr lvl="1"/>
            <a:r>
              <a:rPr lang="en-US" sz="2000" b="1" dirty="0" err="1"/>
              <a:t>changepoint_prior_scale</a:t>
            </a:r>
            <a:r>
              <a:rPr lang="en-US" sz="2000" b="1" dirty="0"/>
              <a:t>=.3 RMSE: </a:t>
            </a:r>
            <a:r>
              <a:rPr lang="en-US" sz="2000" dirty="0"/>
              <a:t>54.57 </a:t>
            </a:r>
          </a:p>
          <a:p>
            <a:pPr lvl="1"/>
            <a:r>
              <a:rPr lang="en-US" b="1" dirty="0"/>
              <a:t>Optimized Combined RMSE:</a:t>
            </a:r>
            <a:r>
              <a:rPr lang="en-US" dirty="0"/>
              <a:t> 55.84</a:t>
            </a:r>
          </a:p>
          <a:p>
            <a:pPr lvl="1"/>
            <a:r>
              <a:rPr lang="en-US" b="1" dirty="0"/>
              <a:t>US Holiday </a:t>
            </a:r>
            <a:r>
              <a:rPr lang="en-US" b="1" dirty="0" err="1"/>
              <a:t>Seasonallity</a:t>
            </a:r>
            <a:r>
              <a:rPr lang="en-US" b="1" dirty="0"/>
              <a:t> RMSE: </a:t>
            </a:r>
            <a:r>
              <a:rPr lang="en-US" dirty="0"/>
              <a:t>55.41</a:t>
            </a:r>
          </a:p>
          <a:p>
            <a:pPr marL="0" indent="0">
              <a:buNone/>
            </a:pPr>
            <a:r>
              <a:rPr lang="en-US" b="1" u="sng" dirty="0"/>
              <a:t>LTSM</a:t>
            </a:r>
          </a:p>
          <a:p>
            <a:pPr lvl="1"/>
            <a:r>
              <a:rPr lang="en-US" b="1" dirty="0"/>
              <a:t>Base Model RMSE: </a:t>
            </a:r>
            <a:endParaRPr lang="en-US" dirty="0"/>
          </a:p>
          <a:p>
            <a:pPr lvl="1"/>
            <a:endParaRPr lang="en-US" dirty="0"/>
          </a:p>
          <a:p>
            <a:endParaRPr lang="en-US" dirty="0"/>
          </a:p>
        </p:txBody>
      </p:sp>
    </p:spTree>
    <p:extLst>
      <p:ext uri="{BB962C8B-B14F-4D97-AF65-F5344CB8AC3E}">
        <p14:creationId xmlns:p14="http://schemas.microsoft.com/office/powerpoint/2010/main" val="1550249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3735-F7AE-3241-8095-32E0625F68A8}"/>
              </a:ext>
            </a:extLst>
          </p:cNvPr>
          <p:cNvSpPr>
            <a:spLocks noGrp="1"/>
          </p:cNvSpPr>
          <p:nvPr>
            <p:ph type="title"/>
          </p:nvPr>
        </p:nvSpPr>
        <p:spPr/>
        <p:txBody>
          <a:bodyPr/>
          <a:lstStyle/>
          <a:p>
            <a:r>
              <a:rPr lang="en-US" dirty="0"/>
              <a:t>If I Had More Time</a:t>
            </a:r>
          </a:p>
        </p:txBody>
      </p:sp>
      <p:sp>
        <p:nvSpPr>
          <p:cNvPr id="3" name="Content Placeholder 2">
            <a:extLst>
              <a:ext uri="{FF2B5EF4-FFF2-40B4-BE49-F238E27FC236}">
                <a16:creationId xmlns:a16="http://schemas.microsoft.com/office/drawing/2014/main" id="{E0AAC12B-8B55-2B49-8A4B-CFCCFF317FA6}"/>
              </a:ext>
            </a:extLst>
          </p:cNvPr>
          <p:cNvSpPr>
            <a:spLocks noGrp="1"/>
          </p:cNvSpPr>
          <p:nvPr>
            <p:ph idx="1"/>
          </p:nvPr>
        </p:nvSpPr>
        <p:spPr/>
        <p:txBody>
          <a:bodyPr/>
          <a:lstStyle/>
          <a:p>
            <a:r>
              <a:rPr lang="en-US" dirty="0"/>
              <a:t>I would add spring break to and snowboarding peaks to seasonality.</a:t>
            </a:r>
          </a:p>
          <a:p>
            <a:r>
              <a:rPr lang="en-US" dirty="0"/>
              <a:t>Separate sales demand by location</a:t>
            </a:r>
          </a:p>
          <a:p>
            <a:r>
              <a:rPr lang="en-US" dirty="0"/>
              <a:t>Separate sales demand by van type</a:t>
            </a:r>
          </a:p>
          <a:p>
            <a:r>
              <a:rPr lang="en-US" dirty="0"/>
              <a:t>Analyze contract durations </a:t>
            </a:r>
          </a:p>
          <a:p>
            <a:endParaRPr lang="en-US" dirty="0"/>
          </a:p>
          <a:p>
            <a:endParaRPr lang="en-US" dirty="0"/>
          </a:p>
        </p:txBody>
      </p:sp>
    </p:spTree>
    <p:extLst>
      <p:ext uri="{BB962C8B-B14F-4D97-AF65-F5344CB8AC3E}">
        <p14:creationId xmlns:p14="http://schemas.microsoft.com/office/powerpoint/2010/main" val="2573945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39AB-6D81-C344-8770-1921DA9E33BF}"/>
              </a:ext>
            </a:extLst>
          </p:cNvPr>
          <p:cNvSpPr>
            <a:spLocks noGrp="1"/>
          </p:cNvSpPr>
          <p:nvPr>
            <p:ph type="title"/>
          </p:nvPr>
        </p:nvSpPr>
        <p:spPr/>
        <p:txBody>
          <a:bodyPr/>
          <a:lstStyle/>
          <a:p>
            <a:r>
              <a:rPr lang="en-US" b="1" dirty="0"/>
              <a:t>Interpret Results</a:t>
            </a:r>
            <a:endParaRPr lang="en-US" dirty="0"/>
          </a:p>
        </p:txBody>
      </p:sp>
      <p:sp>
        <p:nvSpPr>
          <p:cNvPr id="3" name="Content Placeholder 2">
            <a:extLst>
              <a:ext uri="{FF2B5EF4-FFF2-40B4-BE49-F238E27FC236}">
                <a16:creationId xmlns:a16="http://schemas.microsoft.com/office/drawing/2014/main" id="{5771E4E3-C236-7A4F-BD0F-1A122E73EF89}"/>
              </a:ext>
            </a:extLst>
          </p:cNvPr>
          <p:cNvSpPr>
            <a:spLocks noGrp="1"/>
          </p:cNvSpPr>
          <p:nvPr>
            <p:ph idx="1"/>
          </p:nvPr>
        </p:nvSpPr>
        <p:spPr/>
        <p:txBody>
          <a:bodyPr/>
          <a:lstStyle/>
          <a:p>
            <a:r>
              <a:rPr lang="en-US" dirty="0"/>
              <a:t>Does the data answer your original question? How?</a:t>
            </a:r>
          </a:p>
          <a:p>
            <a:r>
              <a:rPr lang="en-US" dirty="0"/>
              <a:t>Does the data help you defend against any objections? How?</a:t>
            </a:r>
          </a:p>
          <a:p>
            <a:r>
              <a:rPr lang="en-US" dirty="0"/>
              <a:t>Are there any limitation on your conclusions, any angles you haven’t considered?</a:t>
            </a:r>
          </a:p>
          <a:p>
            <a:r>
              <a:rPr lang="en-US" dirty="0"/>
              <a:t>Decide your best course of action.</a:t>
            </a:r>
          </a:p>
        </p:txBody>
      </p:sp>
    </p:spTree>
    <p:extLst>
      <p:ext uri="{BB962C8B-B14F-4D97-AF65-F5344CB8AC3E}">
        <p14:creationId xmlns:p14="http://schemas.microsoft.com/office/powerpoint/2010/main" val="2065569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D8C-5E57-D848-B8B0-E49A13AB0024}"/>
              </a:ext>
            </a:extLst>
          </p:cNvPr>
          <p:cNvSpPr>
            <a:spLocks noGrp="1"/>
          </p:cNvSpPr>
          <p:nvPr>
            <p:ph type="title"/>
          </p:nvPr>
        </p:nvSpPr>
        <p:spPr/>
        <p:txBody>
          <a:bodyPr/>
          <a:lstStyle/>
          <a:p>
            <a:r>
              <a:rPr lang="en-US" dirty="0"/>
              <a:t>Profit Curve?</a:t>
            </a:r>
          </a:p>
        </p:txBody>
      </p:sp>
      <p:sp>
        <p:nvSpPr>
          <p:cNvPr id="3" name="Content Placeholder 2">
            <a:extLst>
              <a:ext uri="{FF2B5EF4-FFF2-40B4-BE49-F238E27FC236}">
                <a16:creationId xmlns:a16="http://schemas.microsoft.com/office/drawing/2014/main" id="{728AF56B-854D-9342-81E9-17B5B360D1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3001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D17-BB99-C047-A43E-E227ADC02605}"/>
              </a:ext>
            </a:extLst>
          </p:cNvPr>
          <p:cNvSpPr>
            <a:spLocks noGrp="1"/>
          </p:cNvSpPr>
          <p:nvPr>
            <p:ph type="title"/>
          </p:nvPr>
        </p:nvSpPr>
        <p:spPr>
          <a:xfrm>
            <a:off x="838200" y="365126"/>
            <a:ext cx="10515600" cy="939568"/>
          </a:xfrm>
        </p:spPr>
        <p:txBody>
          <a:bodyPr/>
          <a:lstStyle/>
          <a:p>
            <a:r>
              <a:rPr lang="en-US" b="1" dirty="0"/>
              <a:t>White Noise: </a:t>
            </a:r>
            <a:r>
              <a:rPr lang="en-US" dirty="0"/>
              <a:t>Explained</a:t>
            </a:r>
          </a:p>
        </p:txBody>
      </p:sp>
      <p:sp>
        <p:nvSpPr>
          <p:cNvPr id="3" name="Content Placeholder 2">
            <a:extLst>
              <a:ext uri="{FF2B5EF4-FFF2-40B4-BE49-F238E27FC236}">
                <a16:creationId xmlns:a16="http://schemas.microsoft.com/office/drawing/2014/main" id="{057569DF-55A1-9249-BF22-31A520439C80}"/>
              </a:ext>
            </a:extLst>
          </p:cNvPr>
          <p:cNvSpPr>
            <a:spLocks noGrp="1"/>
          </p:cNvSpPr>
          <p:nvPr>
            <p:ph idx="1"/>
          </p:nvPr>
        </p:nvSpPr>
        <p:spPr>
          <a:xfrm>
            <a:off x="457199" y="1650380"/>
            <a:ext cx="11363093" cy="4973444"/>
          </a:xfrm>
        </p:spPr>
        <p:txBody>
          <a:bodyPr>
            <a:normAutofit fontScale="85000" lnSpcReduction="20000"/>
          </a:bodyPr>
          <a:lstStyle/>
          <a:p>
            <a:r>
              <a:rPr lang="en-US" dirty="0"/>
              <a:t>A time series is </a:t>
            </a:r>
            <a:r>
              <a:rPr lang="en-US" b="1" u="sng" dirty="0"/>
              <a:t>White Noise </a:t>
            </a:r>
            <a:r>
              <a:rPr lang="en-US" dirty="0"/>
              <a:t>if the variables are independent and identically distributed with a mean of zero. </a:t>
            </a:r>
          </a:p>
          <a:p>
            <a:r>
              <a:rPr lang="en-US" dirty="0"/>
              <a:t>If the variables in the series are drawn from a </a:t>
            </a:r>
            <a:r>
              <a:rPr lang="en-US" b="1" dirty="0"/>
              <a:t>Gaussian distribution</a:t>
            </a:r>
            <a:r>
              <a:rPr lang="en-US" dirty="0"/>
              <a:t>, the series is called </a:t>
            </a:r>
            <a:r>
              <a:rPr lang="en-US" b="1" u="sng" dirty="0"/>
              <a:t>Gaussian White Noise</a:t>
            </a:r>
            <a:r>
              <a:rPr lang="en-US" dirty="0"/>
              <a:t>. </a:t>
            </a:r>
          </a:p>
          <a:p>
            <a:r>
              <a:rPr lang="en-US" dirty="0"/>
              <a:t>Why Does it Matter? </a:t>
            </a:r>
          </a:p>
          <a:p>
            <a:pPr lvl="1"/>
            <a:r>
              <a:rPr lang="en-US" b="1" u="sng" dirty="0"/>
              <a:t>Predictability: </a:t>
            </a:r>
            <a:r>
              <a:rPr lang="en-US" dirty="0"/>
              <a:t>If your time series is white noise, then, by definition, it is random. You cannot reasonably model it and make predictions. </a:t>
            </a:r>
          </a:p>
          <a:p>
            <a:pPr lvl="1"/>
            <a:r>
              <a:rPr lang="en-US" b="1" u="sng" dirty="0"/>
              <a:t>Model Diagnostics: </a:t>
            </a:r>
            <a:r>
              <a:rPr lang="en-US" dirty="0"/>
              <a:t>The series of errors from a time series forecast model should ideally be white noise. </a:t>
            </a:r>
          </a:p>
          <a:p>
            <a:r>
              <a:rPr lang="en-US" dirty="0"/>
              <a:t>Time series data are expected to contain some white noise component on top of the signal generated by the underlying process. </a:t>
            </a:r>
          </a:p>
          <a:p>
            <a:r>
              <a:rPr lang="en-US" dirty="0"/>
              <a:t>A sign that model predictions are not white noise is an indication that further improvements to the forecast model may be possible. </a:t>
            </a:r>
          </a:p>
          <a:p>
            <a:r>
              <a:rPr lang="en-US" dirty="0"/>
              <a:t>We can use </a:t>
            </a:r>
            <a:r>
              <a:rPr lang="en-US" dirty="0" err="1"/>
              <a:t>df.describe</a:t>
            </a:r>
            <a:r>
              <a:rPr lang="en-US" dirty="0"/>
              <a:t>() to check if residual data is white noise. </a:t>
            </a:r>
          </a:p>
          <a:p>
            <a:pPr lvl="1"/>
            <a:r>
              <a:rPr lang="en-US" b="1" dirty="0"/>
              <a:t>Mean </a:t>
            </a:r>
            <a:r>
              <a:rPr lang="en-US" b="1" dirty="0" err="1"/>
              <a:t>Approx</a:t>
            </a:r>
            <a:r>
              <a:rPr lang="en-US" b="1" dirty="0"/>
              <a:t>: </a:t>
            </a:r>
            <a:r>
              <a:rPr lang="en-US" dirty="0"/>
              <a:t>0		</a:t>
            </a:r>
            <a:r>
              <a:rPr lang="en-US" b="1" dirty="0"/>
              <a:t>Standard Dev </a:t>
            </a:r>
            <a:r>
              <a:rPr lang="en-US" b="1" dirty="0" err="1"/>
              <a:t>Approx</a:t>
            </a:r>
            <a:r>
              <a:rPr lang="en-US" b="1" dirty="0"/>
              <a:t>: </a:t>
            </a:r>
            <a:r>
              <a:rPr lang="en-US" dirty="0"/>
              <a:t>1</a:t>
            </a:r>
          </a:p>
          <a:p>
            <a:endParaRPr lang="en-US" dirty="0"/>
          </a:p>
          <a:p>
            <a:endParaRPr lang="en-US" dirty="0"/>
          </a:p>
        </p:txBody>
      </p:sp>
    </p:spTree>
    <p:extLst>
      <p:ext uri="{BB962C8B-B14F-4D97-AF65-F5344CB8AC3E}">
        <p14:creationId xmlns:p14="http://schemas.microsoft.com/office/powerpoint/2010/main" val="178946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B0FD-8D58-2C40-B6C8-B82D3FE563FD}"/>
              </a:ext>
            </a:extLst>
          </p:cNvPr>
          <p:cNvSpPr>
            <a:spLocks noGrp="1"/>
          </p:cNvSpPr>
          <p:nvPr>
            <p:ph type="title"/>
          </p:nvPr>
        </p:nvSpPr>
        <p:spPr/>
        <p:txBody>
          <a:bodyPr/>
          <a:lstStyle/>
          <a:p>
            <a:r>
              <a:rPr lang="en-US" b="1" dirty="0"/>
              <a:t>White Noise: </a:t>
            </a:r>
            <a:r>
              <a:rPr lang="en-US" dirty="0"/>
              <a:t>My Dataset</a:t>
            </a:r>
          </a:p>
        </p:txBody>
      </p:sp>
      <p:sp>
        <p:nvSpPr>
          <p:cNvPr id="3" name="Content Placeholder 2">
            <a:extLst>
              <a:ext uri="{FF2B5EF4-FFF2-40B4-BE49-F238E27FC236}">
                <a16:creationId xmlns:a16="http://schemas.microsoft.com/office/drawing/2014/main" id="{22BBEB20-BDDC-714D-AA43-F4433304E7B5}"/>
              </a:ext>
            </a:extLst>
          </p:cNvPr>
          <p:cNvSpPr>
            <a:spLocks noGrp="1"/>
          </p:cNvSpPr>
          <p:nvPr>
            <p:ph idx="1"/>
          </p:nvPr>
        </p:nvSpPr>
        <p:spPr>
          <a:xfrm>
            <a:off x="525966" y="1825625"/>
            <a:ext cx="10515600" cy="4351338"/>
          </a:xfrm>
        </p:spPr>
        <p:txBody>
          <a:bodyPr/>
          <a:lstStyle/>
          <a:p>
            <a:r>
              <a:rPr lang="en-US" sz="3600" b="1" u="sng" dirty="0"/>
              <a:t>White Noise Analysis:</a:t>
            </a:r>
          </a:p>
          <a:p>
            <a:pPr lvl="1"/>
            <a:r>
              <a:rPr lang="en-US" sz="3200" dirty="0"/>
              <a:t>My series does </a:t>
            </a:r>
            <a:r>
              <a:rPr lang="en-US" sz="3200" b="1" dirty="0"/>
              <a:t>NOT</a:t>
            </a:r>
            <a:r>
              <a:rPr lang="en-US" sz="3200" dirty="0"/>
              <a:t> have a </a:t>
            </a:r>
            <a:r>
              <a:rPr lang="en-US" sz="3200" b="1" dirty="0"/>
              <a:t>ZERO MEAN</a:t>
            </a:r>
            <a:r>
              <a:rPr lang="en-US" sz="3200" dirty="0"/>
              <a:t>.</a:t>
            </a:r>
          </a:p>
          <a:p>
            <a:pPr lvl="1"/>
            <a:r>
              <a:rPr lang="en-US" sz="3200" dirty="0"/>
              <a:t>The </a:t>
            </a:r>
            <a:r>
              <a:rPr lang="en-US" sz="3200" b="1" dirty="0"/>
              <a:t>VARIANCE</a:t>
            </a:r>
            <a:r>
              <a:rPr lang="en-US" sz="3200" dirty="0"/>
              <a:t> for my series </a:t>
            </a:r>
            <a:r>
              <a:rPr lang="en-US" sz="3200" b="1" dirty="0"/>
              <a:t>CHANGES</a:t>
            </a:r>
            <a:r>
              <a:rPr lang="en-US" sz="3200" dirty="0"/>
              <a:t> over time.</a:t>
            </a:r>
          </a:p>
          <a:p>
            <a:pPr lvl="1"/>
            <a:r>
              <a:rPr lang="en-US" sz="3200" dirty="0"/>
              <a:t>There is a clear </a:t>
            </a:r>
            <a:r>
              <a:rPr lang="en-US" sz="3200" b="1" dirty="0"/>
              <a:t>CORRELATION</a:t>
            </a:r>
            <a:r>
              <a:rPr lang="en-US" sz="3200" dirty="0"/>
              <a:t> with </a:t>
            </a:r>
            <a:r>
              <a:rPr lang="en-US" sz="3200" b="1" dirty="0"/>
              <a:t>LAG VALUES</a:t>
            </a:r>
            <a:r>
              <a:rPr lang="en-US" sz="3200" dirty="0"/>
              <a:t>.</a:t>
            </a:r>
          </a:p>
          <a:p>
            <a:r>
              <a:rPr lang="en-US" sz="3600" b="1" u="sng" dirty="0"/>
              <a:t>Results:</a:t>
            </a:r>
          </a:p>
          <a:p>
            <a:pPr lvl="1"/>
            <a:r>
              <a:rPr lang="en-US" sz="3200" dirty="0"/>
              <a:t>My series is NOT WHITE NOISE</a:t>
            </a:r>
          </a:p>
          <a:p>
            <a:endParaRPr lang="en-US" dirty="0"/>
          </a:p>
        </p:txBody>
      </p:sp>
    </p:spTree>
    <p:extLst>
      <p:ext uri="{BB962C8B-B14F-4D97-AF65-F5344CB8AC3E}">
        <p14:creationId xmlns:p14="http://schemas.microsoft.com/office/powerpoint/2010/main" val="2484874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EE5-B8FC-DD40-A54D-71D4BC5CA73A}"/>
              </a:ext>
            </a:extLst>
          </p:cNvPr>
          <p:cNvSpPr>
            <a:spLocks noGrp="1"/>
          </p:cNvSpPr>
          <p:nvPr>
            <p:ph type="title"/>
          </p:nvPr>
        </p:nvSpPr>
        <p:spPr/>
        <p:txBody>
          <a:bodyPr/>
          <a:lstStyle/>
          <a:p>
            <a:r>
              <a:rPr lang="en-US" b="1" dirty="0"/>
              <a:t>Random Walk: </a:t>
            </a:r>
            <a:r>
              <a:rPr lang="en-US" dirty="0"/>
              <a:t>What is it?</a:t>
            </a:r>
          </a:p>
        </p:txBody>
      </p:sp>
      <p:sp>
        <p:nvSpPr>
          <p:cNvPr id="3" name="Content Placeholder 2">
            <a:extLst>
              <a:ext uri="{FF2B5EF4-FFF2-40B4-BE49-F238E27FC236}">
                <a16:creationId xmlns:a16="http://schemas.microsoft.com/office/drawing/2014/main" id="{1789DAC8-B120-164B-B8FE-07E5BF41A361}"/>
              </a:ext>
            </a:extLst>
          </p:cNvPr>
          <p:cNvSpPr>
            <a:spLocks noGrp="1"/>
          </p:cNvSpPr>
          <p:nvPr>
            <p:ph idx="1"/>
          </p:nvPr>
        </p:nvSpPr>
        <p:spPr/>
        <p:txBody>
          <a:bodyPr>
            <a:normAutofit fontScale="77500" lnSpcReduction="20000"/>
          </a:bodyPr>
          <a:lstStyle/>
          <a:p>
            <a:r>
              <a:rPr lang="en-US" dirty="0"/>
              <a:t>Is my time series data predictable?</a:t>
            </a:r>
          </a:p>
          <a:p>
            <a:r>
              <a:rPr lang="en-US" dirty="0"/>
              <a:t>A </a:t>
            </a:r>
            <a:r>
              <a:rPr lang="en-US" b="1" u="sng" dirty="0"/>
              <a:t>random walk </a:t>
            </a:r>
            <a:r>
              <a:rPr lang="en-US" dirty="0"/>
              <a:t>is where the next value in the sequence is a modification of the previous value in the sequence. </a:t>
            </a:r>
          </a:p>
          <a:p>
            <a:r>
              <a:rPr lang="en-US" dirty="0"/>
              <a:t>We expect a random walk to be </a:t>
            </a:r>
            <a:r>
              <a:rPr lang="en-US" b="1" u="sng" dirty="0"/>
              <a:t>non-stationary</a:t>
            </a:r>
            <a:r>
              <a:rPr lang="en-US" dirty="0"/>
              <a:t>. </a:t>
            </a:r>
          </a:p>
          <a:p>
            <a:r>
              <a:rPr lang="en-US" dirty="0"/>
              <a:t>We can </a:t>
            </a:r>
            <a:r>
              <a:rPr lang="en-US" b="1" dirty="0"/>
              <a:t>make</a:t>
            </a:r>
            <a:r>
              <a:rPr lang="en-US" dirty="0"/>
              <a:t> the random walk </a:t>
            </a:r>
            <a:r>
              <a:rPr lang="en-US" b="1" dirty="0"/>
              <a:t>stationary</a:t>
            </a:r>
            <a:r>
              <a:rPr lang="en-US" dirty="0"/>
              <a:t> by </a:t>
            </a:r>
            <a:r>
              <a:rPr lang="en-US" b="1" dirty="0"/>
              <a:t>taking</a:t>
            </a:r>
            <a:r>
              <a:rPr lang="en-US" dirty="0"/>
              <a:t> the </a:t>
            </a:r>
            <a:r>
              <a:rPr lang="en-US" b="1" dirty="0"/>
              <a:t>first</a:t>
            </a:r>
            <a:r>
              <a:rPr lang="en-US" dirty="0"/>
              <a:t> </a:t>
            </a:r>
            <a:r>
              <a:rPr lang="en-US" b="1" dirty="0"/>
              <a:t>difference</a:t>
            </a:r>
            <a:r>
              <a:rPr lang="en-US" dirty="0"/>
              <a:t>. </a:t>
            </a:r>
          </a:p>
          <a:p>
            <a:r>
              <a:rPr lang="en-US" dirty="0"/>
              <a:t>This </a:t>
            </a:r>
            <a:r>
              <a:rPr lang="en-US" b="1" dirty="0"/>
              <a:t>difference graph </a:t>
            </a:r>
            <a:r>
              <a:rPr lang="en-US" dirty="0"/>
              <a:t>also makes it clear that really we have no information to work with here other than a series of random moves. There is no structure to learn </a:t>
            </a:r>
          </a:p>
          <a:p>
            <a:r>
              <a:rPr lang="en-US" dirty="0"/>
              <a:t>We recalculate the correlogram of the differenced series. </a:t>
            </a:r>
          </a:p>
          <a:p>
            <a:r>
              <a:rPr lang="en-US" dirty="0"/>
              <a:t>We want to see </a:t>
            </a:r>
            <a:r>
              <a:rPr lang="en-US" b="1" dirty="0"/>
              <a:t>no significant relationship </a:t>
            </a:r>
            <a:r>
              <a:rPr lang="en-US" dirty="0"/>
              <a:t>between the lagged observations.</a:t>
            </a:r>
          </a:p>
          <a:p>
            <a:r>
              <a:rPr lang="en-US" b="1" u="sng" dirty="0"/>
              <a:t>Persistence</a:t>
            </a:r>
            <a:r>
              <a:rPr lang="en-US" dirty="0"/>
              <a:t>, or the </a:t>
            </a:r>
            <a:r>
              <a:rPr lang="en-US" b="1" u="sng" dirty="0"/>
              <a:t>Naive Forecast</a:t>
            </a:r>
            <a:r>
              <a:rPr lang="en-US" dirty="0"/>
              <a:t>, is the best prediction we can make for a random walk time series. </a:t>
            </a:r>
          </a:p>
          <a:p>
            <a:r>
              <a:rPr lang="en-US" b="1" u="sng" dirty="0"/>
              <a:t>Persistence or Naïve Forecast </a:t>
            </a:r>
            <a:r>
              <a:rPr lang="en-US" dirty="0"/>
              <a:t>- the best prediction we can make is to use the observation at the previous time step to see what will happen in the next time step. </a:t>
            </a:r>
          </a:p>
          <a:p>
            <a:endParaRPr lang="en-US" dirty="0"/>
          </a:p>
          <a:p>
            <a:endParaRPr lang="en-US" dirty="0"/>
          </a:p>
          <a:p>
            <a:endParaRPr lang="en-US" dirty="0"/>
          </a:p>
        </p:txBody>
      </p:sp>
    </p:spTree>
    <p:extLst>
      <p:ext uri="{BB962C8B-B14F-4D97-AF65-F5344CB8AC3E}">
        <p14:creationId xmlns:p14="http://schemas.microsoft.com/office/powerpoint/2010/main" val="2208048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7083-EBE2-4E42-BD76-980033E3090F}"/>
              </a:ext>
            </a:extLst>
          </p:cNvPr>
          <p:cNvSpPr>
            <a:spLocks noGrp="1"/>
          </p:cNvSpPr>
          <p:nvPr>
            <p:ph type="title"/>
          </p:nvPr>
        </p:nvSpPr>
        <p:spPr/>
        <p:txBody>
          <a:bodyPr/>
          <a:lstStyle/>
          <a:p>
            <a:r>
              <a:rPr lang="en-US" b="1" dirty="0"/>
              <a:t>Random Walk: </a:t>
            </a:r>
            <a:r>
              <a:rPr lang="en-US" dirty="0"/>
              <a:t>How to check for it</a:t>
            </a:r>
          </a:p>
        </p:txBody>
      </p:sp>
      <p:sp>
        <p:nvSpPr>
          <p:cNvPr id="3" name="Content Placeholder 2">
            <a:extLst>
              <a:ext uri="{FF2B5EF4-FFF2-40B4-BE49-F238E27FC236}">
                <a16:creationId xmlns:a16="http://schemas.microsoft.com/office/drawing/2014/main" id="{D8B0BDBF-21A5-C549-AB79-E0BDAA2E4610}"/>
              </a:ext>
            </a:extLst>
          </p:cNvPr>
          <p:cNvSpPr>
            <a:spLocks noGrp="1"/>
          </p:cNvSpPr>
          <p:nvPr>
            <p:ph idx="1"/>
          </p:nvPr>
        </p:nvSpPr>
        <p:spPr/>
        <p:txBody>
          <a:bodyPr>
            <a:normAutofit lnSpcReduction="10000"/>
          </a:bodyPr>
          <a:lstStyle/>
          <a:p>
            <a:r>
              <a:rPr lang="en-US" dirty="0"/>
              <a:t>A </a:t>
            </a:r>
            <a:r>
              <a:rPr lang="en-US" b="1" u="sng" dirty="0"/>
              <a:t>Random Walk </a:t>
            </a:r>
            <a:r>
              <a:rPr lang="en-US" dirty="0"/>
              <a:t>is one in which future steps or directions cannot be predicted on the basis of past history. </a:t>
            </a:r>
          </a:p>
          <a:p>
            <a:r>
              <a:rPr lang="en-US" dirty="0"/>
              <a:t>The time series shows a strong temporal dependence that decays linearly or in a similar pattern. </a:t>
            </a:r>
          </a:p>
          <a:p>
            <a:r>
              <a:rPr lang="en-US" dirty="0"/>
              <a:t>The time series is non-stationary and making it stationary shows no obviously learnable structure in the data. </a:t>
            </a:r>
          </a:p>
          <a:p>
            <a:r>
              <a:rPr lang="en-US" dirty="0"/>
              <a:t>The persistence model provides the best source of reliable predictions. </a:t>
            </a:r>
          </a:p>
          <a:p>
            <a:r>
              <a:rPr lang="en-US" dirty="0"/>
              <a:t>Baseline forecasts with the persistence model quickly flesh out whether you can do significantly better. </a:t>
            </a:r>
          </a:p>
          <a:p>
            <a:endParaRPr lang="en-US" dirty="0"/>
          </a:p>
        </p:txBody>
      </p:sp>
    </p:spTree>
    <p:extLst>
      <p:ext uri="{BB962C8B-B14F-4D97-AF65-F5344CB8AC3E}">
        <p14:creationId xmlns:p14="http://schemas.microsoft.com/office/powerpoint/2010/main" val="2493108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BF82-AF4B-AB49-B9C7-7014D6B8303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D63E8D4-21E4-624B-ACC2-EEDE3B73D363}"/>
              </a:ext>
            </a:extLst>
          </p:cNvPr>
          <p:cNvSpPr>
            <a:spLocks noGrp="1"/>
          </p:cNvSpPr>
          <p:nvPr>
            <p:ph sz="half" idx="1"/>
          </p:nvPr>
        </p:nvSpPr>
        <p:spPr/>
        <p:txBody>
          <a:bodyPr/>
          <a:lstStyle/>
          <a:p>
            <a:r>
              <a:rPr lang="en-US" b="1" u="sng" dirty="0"/>
              <a:t>Raw Data:</a:t>
            </a:r>
            <a:r>
              <a:rPr lang="en-US" dirty="0"/>
              <a:t> CSV</a:t>
            </a:r>
          </a:p>
          <a:p>
            <a:pPr lvl="1"/>
            <a:r>
              <a:rPr lang="en-US" dirty="0" err="1"/>
              <a:t>DataFrame</a:t>
            </a:r>
            <a:r>
              <a:rPr lang="en-US" dirty="0"/>
              <a:t>: (Rows, Columns)</a:t>
            </a:r>
          </a:p>
          <a:p>
            <a:pPr lvl="1"/>
            <a:r>
              <a:rPr lang="en-US" dirty="0"/>
              <a:t>2019 Revenue: (106494, 171)</a:t>
            </a:r>
          </a:p>
          <a:p>
            <a:pPr lvl="1"/>
            <a:r>
              <a:rPr lang="en-US" dirty="0"/>
              <a:t>2018 Revenue: (106563, 165)</a:t>
            </a:r>
          </a:p>
          <a:p>
            <a:pPr lvl="1"/>
            <a:r>
              <a:rPr lang="en-US" dirty="0"/>
              <a:t>2017 Revenue: (96909, 159)</a:t>
            </a:r>
          </a:p>
          <a:p>
            <a:r>
              <a:rPr lang="en-US" b="1" u="sng" dirty="0"/>
              <a:t>Prepped Data:</a:t>
            </a:r>
          </a:p>
          <a:p>
            <a:pPr lvl="1"/>
            <a:r>
              <a:rPr lang="en-US" dirty="0"/>
              <a:t>Total Days: 1,095	 </a:t>
            </a:r>
          </a:p>
          <a:p>
            <a:pPr lvl="1"/>
            <a:r>
              <a:rPr lang="en-US" dirty="0"/>
              <a:t>Total Sales Count: 305,353</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201D044D-5B63-D748-8CDC-759839E2D14E}"/>
              </a:ext>
            </a:extLst>
          </p:cNvPr>
          <p:cNvSpPr>
            <a:spLocks noGrp="1"/>
          </p:cNvSpPr>
          <p:nvPr>
            <p:ph sz="half" idx="2"/>
          </p:nvPr>
        </p:nvSpPr>
        <p:spPr/>
        <p:txBody>
          <a:bodyPr/>
          <a:lstStyle/>
          <a:p>
            <a:r>
              <a:rPr lang="en-US" dirty="0"/>
              <a:t>Univariate (one variable) </a:t>
            </a:r>
          </a:p>
          <a:p>
            <a:pPr lvl="1"/>
            <a:r>
              <a:rPr lang="en-US" dirty="0"/>
              <a:t>Daily</a:t>
            </a:r>
          </a:p>
          <a:p>
            <a:pPr lvl="1"/>
            <a:r>
              <a:rPr lang="en-US" dirty="0" err="1"/>
              <a:t>DayofWeek</a:t>
            </a:r>
            <a:endParaRPr lang="en-US" dirty="0"/>
          </a:p>
          <a:p>
            <a:pPr lvl="1"/>
            <a:r>
              <a:rPr lang="en-US" dirty="0"/>
              <a:t>Weekly</a:t>
            </a:r>
          </a:p>
          <a:p>
            <a:pPr lvl="1"/>
            <a:r>
              <a:rPr lang="en-US" dirty="0"/>
              <a:t>Monthly</a:t>
            </a:r>
          </a:p>
          <a:p>
            <a:pPr lvl="1"/>
            <a:r>
              <a:rPr lang="en-US" dirty="0"/>
              <a:t>Quarterly</a:t>
            </a:r>
          </a:p>
          <a:p>
            <a:r>
              <a:rPr lang="en-US" dirty="0"/>
              <a:t>Multivariate (multiple variables)</a:t>
            </a:r>
          </a:p>
          <a:p>
            <a:pPr lvl="1"/>
            <a:r>
              <a:rPr lang="en-US" dirty="0"/>
              <a:t>Monthly – </a:t>
            </a:r>
            <a:r>
              <a:rPr lang="en-US" dirty="0" err="1"/>
              <a:t>DayofWeek</a:t>
            </a:r>
            <a:endParaRPr lang="en-US" dirty="0"/>
          </a:p>
          <a:p>
            <a:endParaRPr lang="en-US" dirty="0"/>
          </a:p>
        </p:txBody>
      </p:sp>
    </p:spTree>
    <p:extLst>
      <p:ext uri="{BB962C8B-B14F-4D97-AF65-F5344CB8AC3E}">
        <p14:creationId xmlns:p14="http://schemas.microsoft.com/office/powerpoint/2010/main" val="1692797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0DB3-D9CC-5E47-9E7F-33401E78A593}"/>
              </a:ext>
            </a:extLst>
          </p:cNvPr>
          <p:cNvSpPr>
            <a:spLocks noGrp="1"/>
          </p:cNvSpPr>
          <p:nvPr>
            <p:ph type="title"/>
          </p:nvPr>
        </p:nvSpPr>
        <p:spPr/>
        <p:txBody>
          <a:bodyPr/>
          <a:lstStyle/>
          <a:p>
            <a:r>
              <a:rPr lang="en-US" b="1" dirty="0"/>
              <a:t>Decomposition: </a:t>
            </a:r>
            <a:r>
              <a:rPr lang="en-US" dirty="0"/>
              <a:t>Explained</a:t>
            </a:r>
          </a:p>
        </p:txBody>
      </p:sp>
      <p:sp>
        <p:nvSpPr>
          <p:cNvPr id="3" name="Content Placeholder 2">
            <a:extLst>
              <a:ext uri="{FF2B5EF4-FFF2-40B4-BE49-F238E27FC236}">
                <a16:creationId xmlns:a16="http://schemas.microsoft.com/office/drawing/2014/main" id="{B6A95208-1867-E240-B4BE-7837762DB3DA}"/>
              </a:ext>
            </a:extLst>
          </p:cNvPr>
          <p:cNvSpPr>
            <a:spLocks noGrp="1"/>
          </p:cNvSpPr>
          <p:nvPr>
            <p:ph idx="1"/>
          </p:nvPr>
        </p:nvSpPr>
        <p:spPr/>
        <p:txBody>
          <a:bodyPr>
            <a:normAutofit fontScale="85000" lnSpcReduction="20000"/>
          </a:bodyPr>
          <a:lstStyle/>
          <a:p>
            <a:r>
              <a:rPr lang="en-US" b="1" u="sng" dirty="0"/>
              <a:t>Component Types:</a:t>
            </a:r>
          </a:p>
          <a:p>
            <a:pPr lvl="1"/>
            <a:r>
              <a:rPr lang="en-US" b="1" dirty="0"/>
              <a:t>Systematic</a:t>
            </a:r>
            <a:r>
              <a:rPr lang="en-US" dirty="0"/>
              <a:t>: Components of the time series that have consistency or recurrence and can be described and modeled. </a:t>
            </a:r>
          </a:p>
          <a:p>
            <a:pPr lvl="1"/>
            <a:r>
              <a:rPr lang="en-US" b="1" dirty="0"/>
              <a:t>Non-Systematic</a:t>
            </a:r>
            <a:r>
              <a:rPr lang="en-US" dirty="0"/>
              <a:t>: Components of the time series that cannot be directly modeled. </a:t>
            </a:r>
          </a:p>
          <a:p>
            <a:r>
              <a:rPr lang="en-US" b="1" u="sng" dirty="0"/>
              <a:t>Series Components:</a:t>
            </a:r>
          </a:p>
          <a:p>
            <a:pPr lvl="1"/>
            <a:r>
              <a:rPr lang="en-US" b="1" dirty="0"/>
              <a:t>Level: </a:t>
            </a:r>
            <a:r>
              <a:rPr lang="en-US" dirty="0"/>
              <a:t>The average value in the series. (Systematic)</a:t>
            </a:r>
          </a:p>
          <a:p>
            <a:pPr lvl="1"/>
            <a:r>
              <a:rPr lang="en-US" b="1" dirty="0"/>
              <a:t>Trend: </a:t>
            </a:r>
            <a:r>
              <a:rPr lang="en-US" dirty="0"/>
              <a:t>The increasing or decreasing value in the series. (Systematic)</a:t>
            </a:r>
          </a:p>
          <a:p>
            <a:pPr lvl="2"/>
            <a:r>
              <a:rPr lang="en-US" dirty="0"/>
              <a:t>A linear trend is a straight line. (</a:t>
            </a:r>
            <a:r>
              <a:rPr lang="en-US" b="1" dirty="0"/>
              <a:t>Additive Model</a:t>
            </a:r>
            <a:r>
              <a:rPr lang="en-US" dirty="0"/>
              <a:t>)</a:t>
            </a:r>
          </a:p>
          <a:p>
            <a:pPr lvl="2"/>
            <a:r>
              <a:rPr lang="en-US" dirty="0"/>
              <a:t>A nonlinear trend is a curved line. (</a:t>
            </a:r>
            <a:r>
              <a:rPr lang="en-US" b="1" dirty="0"/>
              <a:t>Multiplicative Model</a:t>
            </a:r>
            <a:r>
              <a:rPr lang="en-US" dirty="0"/>
              <a:t>)</a:t>
            </a:r>
          </a:p>
          <a:p>
            <a:pPr lvl="1"/>
            <a:r>
              <a:rPr lang="en-US" b="1" dirty="0"/>
              <a:t>Seasonality: </a:t>
            </a:r>
            <a:r>
              <a:rPr lang="en-US" dirty="0"/>
              <a:t>The repeating short-term cycle in the series. (Systematic)</a:t>
            </a:r>
          </a:p>
          <a:p>
            <a:pPr lvl="2"/>
            <a:r>
              <a:rPr lang="en-US" dirty="0"/>
              <a:t>A linear seasonality has the same frequency (width of cycles) and amplitude (height of cycles). (</a:t>
            </a:r>
            <a:r>
              <a:rPr lang="en-US" b="1" dirty="0"/>
              <a:t>Additive Model</a:t>
            </a:r>
            <a:r>
              <a:rPr lang="en-US" dirty="0"/>
              <a:t>)</a:t>
            </a:r>
          </a:p>
          <a:p>
            <a:pPr lvl="2"/>
            <a:r>
              <a:rPr lang="en-US" dirty="0"/>
              <a:t>A nonlinear seasonality has an increasing or decreasing frequency and/or amplitude over time. (</a:t>
            </a:r>
            <a:r>
              <a:rPr lang="en-US" b="1" dirty="0"/>
              <a:t>Multiplicative Model</a:t>
            </a:r>
            <a:r>
              <a:rPr lang="en-US" dirty="0"/>
              <a:t>)</a:t>
            </a:r>
          </a:p>
          <a:p>
            <a:pPr lvl="1"/>
            <a:r>
              <a:rPr lang="en-US" b="1" dirty="0"/>
              <a:t>Noise: </a:t>
            </a:r>
            <a:r>
              <a:rPr lang="en-US" dirty="0"/>
              <a:t>The random variation in the series. (Non-Systematic)</a:t>
            </a:r>
          </a:p>
          <a:p>
            <a:endParaRPr lang="en-US" dirty="0"/>
          </a:p>
          <a:p>
            <a:endParaRPr lang="en-US" dirty="0"/>
          </a:p>
        </p:txBody>
      </p:sp>
    </p:spTree>
    <p:extLst>
      <p:ext uri="{BB962C8B-B14F-4D97-AF65-F5344CB8AC3E}">
        <p14:creationId xmlns:p14="http://schemas.microsoft.com/office/powerpoint/2010/main" val="117917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3627-7D94-314C-B513-F627300110CB}"/>
              </a:ext>
            </a:extLst>
          </p:cNvPr>
          <p:cNvSpPr>
            <a:spLocks noGrp="1"/>
          </p:cNvSpPr>
          <p:nvPr>
            <p:ph type="title"/>
          </p:nvPr>
        </p:nvSpPr>
        <p:spPr/>
        <p:txBody>
          <a:bodyPr/>
          <a:lstStyle/>
          <a:p>
            <a:r>
              <a:rPr lang="en-US" dirty="0"/>
              <a:t>Trend</a:t>
            </a:r>
          </a:p>
        </p:txBody>
      </p:sp>
      <p:sp>
        <p:nvSpPr>
          <p:cNvPr id="3" name="Content Placeholder 2">
            <a:extLst>
              <a:ext uri="{FF2B5EF4-FFF2-40B4-BE49-F238E27FC236}">
                <a16:creationId xmlns:a16="http://schemas.microsoft.com/office/drawing/2014/main" id="{33AF324F-5FEB-144E-BF73-81D66FF5290E}"/>
              </a:ext>
            </a:extLst>
          </p:cNvPr>
          <p:cNvSpPr>
            <a:spLocks noGrp="1"/>
          </p:cNvSpPr>
          <p:nvPr>
            <p:ph sz="half" idx="1"/>
          </p:nvPr>
        </p:nvSpPr>
        <p:spPr>
          <a:xfrm>
            <a:off x="514815" y="1743269"/>
            <a:ext cx="5181600" cy="4351338"/>
          </a:xfrm>
        </p:spPr>
        <p:txBody>
          <a:bodyPr>
            <a:normAutofit fontScale="70000" lnSpcReduction="20000"/>
          </a:bodyPr>
          <a:lstStyle/>
          <a:p>
            <a:r>
              <a:rPr lang="en-US" dirty="0"/>
              <a:t>A trend is a long-term increase or decrease in the level of the time series. </a:t>
            </a:r>
          </a:p>
          <a:p>
            <a:r>
              <a:rPr lang="en-US" dirty="0"/>
              <a:t>It is a </a:t>
            </a:r>
            <a:r>
              <a:rPr lang="en-US" b="1" dirty="0"/>
              <a:t>systematic change</a:t>
            </a:r>
            <a:r>
              <a:rPr lang="en-US" dirty="0"/>
              <a:t> in a time series that does </a:t>
            </a:r>
            <a:r>
              <a:rPr lang="en-US" b="1" dirty="0"/>
              <a:t>not</a:t>
            </a:r>
            <a:r>
              <a:rPr lang="en-US" dirty="0"/>
              <a:t> appear to be </a:t>
            </a:r>
            <a:r>
              <a:rPr lang="en-US" b="1" dirty="0"/>
              <a:t>periodic</a:t>
            </a:r>
            <a:r>
              <a:rPr lang="en-US" dirty="0"/>
              <a:t> is known as a trend. </a:t>
            </a:r>
          </a:p>
          <a:p>
            <a:r>
              <a:rPr lang="en-US" b="1" dirty="0"/>
              <a:t>Faster Modeling: </a:t>
            </a:r>
            <a:r>
              <a:rPr lang="en-US" dirty="0"/>
              <a:t>Perhaps the knowledge of a trend or lack of a trend can suggest methods and make model selection and evaluation more efficient. </a:t>
            </a:r>
          </a:p>
          <a:p>
            <a:r>
              <a:rPr lang="en-US" b="1" dirty="0"/>
              <a:t>Simpler Problem: </a:t>
            </a:r>
            <a:r>
              <a:rPr lang="en-US" dirty="0"/>
              <a:t>Perhaps we can correct or remove the trend to simplify modeling and improve model performance. </a:t>
            </a:r>
          </a:p>
          <a:p>
            <a:r>
              <a:rPr lang="en-US" b="1" dirty="0"/>
              <a:t>More Data</a:t>
            </a:r>
            <a:r>
              <a:rPr lang="en-US" dirty="0"/>
              <a:t>: Perhaps we can use trend information, directly or as a summary, to provide additional information to the model and improve model performance. </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6F219136-AB48-0F4A-84BF-0B0BDF40039E}"/>
              </a:ext>
            </a:extLst>
          </p:cNvPr>
          <p:cNvSpPr>
            <a:spLocks noGrp="1"/>
          </p:cNvSpPr>
          <p:nvPr>
            <p:ph sz="half" idx="2"/>
          </p:nvPr>
        </p:nvSpPr>
        <p:spPr/>
        <p:txBody>
          <a:bodyPr>
            <a:normAutofit fontScale="70000" lnSpcReduction="20000"/>
          </a:bodyPr>
          <a:lstStyle/>
          <a:p>
            <a:pPr marL="0" indent="0">
              <a:buNone/>
            </a:pPr>
            <a:r>
              <a:rPr lang="en-US" sz="3400" b="1" u="sng" dirty="0"/>
              <a:t>Types of Trends:</a:t>
            </a:r>
            <a:r>
              <a:rPr lang="en-US" sz="3400" dirty="0"/>
              <a:t> </a:t>
            </a:r>
          </a:p>
          <a:p>
            <a:r>
              <a:rPr lang="en-US" b="1" dirty="0"/>
              <a:t>Deterministic Trends</a:t>
            </a:r>
            <a:r>
              <a:rPr lang="en-US" dirty="0"/>
              <a:t>: These are trends that consistently increase or decrease. </a:t>
            </a:r>
          </a:p>
          <a:p>
            <a:r>
              <a:rPr lang="en-US" b="1" dirty="0"/>
              <a:t>Stochastic Trends: </a:t>
            </a:r>
            <a:r>
              <a:rPr lang="en-US" dirty="0"/>
              <a:t>These are trends that increase and decrease inconsistently. </a:t>
            </a:r>
          </a:p>
          <a:p>
            <a:r>
              <a:rPr lang="en-US" b="1" dirty="0"/>
              <a:t>Global Trends: </a:t>
            </a:r>
            <a:r>
              <a:rPr lang="en-US" dirty="0"/>
              <a:t>These are trends that apply to the whole time series.</a:t>
            </a:r>
          </a:p>
          <a:p>
            <a:pPr lvl="1">
              <a:buFont typeface="Courier New" panose="02070309020205020404" pitchFamily="49" charset="0"/>
              <a:buChar char="o"/>
            </a:pPr>
            <a:r>
              <a:rPr lang="en-US" dirty="0"/>
              <a:t>Generally, global trends are easier to identify and address. </a:t>
            </a:r>
          </a:p>
          <a:p>
            <a:r>
              <a:rPr lang="en-US" b="1" dirty="0"/>
              <a:t>Local Trends:</a:t>
            </a:r>
            <a:r>
              <a:rPr lang="en-US" dirty="0"/>
              <a:t> These are trends that apply to parts or subsequences of a time series. </a:t>
            </a:r>
          </a:p>
          <a:p>
            <a:endParaRPr lang="en-US" dirty="0"/>
          </a:p>
        </p:txBody>
      </p:sp>
    </p:spTree>
    <p:extLst>
      <p:ext uri="{BB962C8B-B14F-4D97-AF65-F5344CB8AC3E}">
        <p14:creationId xmlns:p14="http://schemas.microsoft.com/office/powerpoint/2010/main" val="2788550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59EE-8D1C-F54B-B3D0-89AAAFF3C9DE}"/>
              </a:ext>
            </a:extLst>
          </p:cNvPr>
          <p:cNvSpPr>
            <a:spLocks noGrp="1"/>
          </p:cNvSpPr>
          <p:nvPr>
            <p:ph type="title"/>
          </p:nvPr>
        </p:nvSpPr>
        <p:spPr/>
        <p:txBody>
          <a:bodyPr/>
          <a:lstStyle/>
          <a:p>
            <a:r>
              <a:rPr lang="en-US" dirty="0"/>
              <a:t>Seasonality</a:t>
            </a:r>
          </a:p>
        </p:txBody>
      </p:sp>
      <p:sp>
        <p:nvSpPr>
          <p:cNvPr id="3" name="Content Placeholder 2">
            <a:extLst>
              <a:ext uri="{FF2B5EF4-FFF2-40B4-BE49-F238E27FC236}">
                <a16:creationId xmlns:a16="http://schemas.microsoft.com/office/drawing/2014/main" id="{F1CC97A4-0A6A-BB4A-83EB-88DC5A8768AD}"/>
              </a:ext>
            </a:extLst>
          </p:cNvPr>
          <p:cNvSpPr>
            <a:spLocks noGrp="1"/>
          </p:cNvSpPr>
          <p:nvPr>
            <p:ph sz="half" idx="1"/>
          </p:nvPr>
        </p:nvSpPr>
        <p:spPr/>
        <p:txBody>
          <a:bodyPr>
            <a:normAutofit fontScale="70000" lnSpcReduction="20000"/>
          </a:bodyPr>
          <a:lstStyle/>
          <a:p>
            <a:r>
              <a:rPr lang="en-US" dirty="0"/>
              <a:t>This is a cycle that repeats over time, such as monthly or yearly. </a:t>
            </a:r>
          </a:p>
          <a:p>
            <a:r>
              <a:rPr lang="en-US" dirty="0"/>
              <a:t>This repeating cycle may obscure the signal that we wish to model when forecasting, and in turn may provide a strong signal to our predictive models. </a:t>
            </a:r>
          </a:p>
          <a:p>
            <a:r>
              <a:rPr lang="en-US" dirty="0"/>
              <a:t>Seasonal variation, or seasonality, are cycles that repeat regularly over time. </a:t>
            </a:r>
          </a:p>
          <a:p>
            <a:r>
              <a:rPr lang="en-US" dirty="0"/>
              <a:t>A repeating pattern within each year is known as seasonal variation, although the term is applied more generally to repeating patterns within any fixed period. </a:t>
            </a:r>
          </a:p>
          <a:p>
            <a:endParaRPr lang="en-US" dirty="0"/>
          </a:p>
        </p:txBody>
      </p:sp>
      <p:sp>
        <p:nvSpPr>
          <p:cNvPr id="4" name="Content Placeholder 3">
            <a:extLst>
              <a:ext uri="{FF2B5EF4-FFF2-40B4-BE49-F238E27FC236}">
                <a16:creationId xmlns:a16="http://schemas.microsoft.com/office/drawing/2014/main" id="{1BFEE354-B7F0-D042-BB6D-D4D920D37B3B}"/>
              </a:ext>
            </a:extLst>
          </p:cNvPr>
          <p:cNvSpPr>
            <a:spLocks noGrp="1"/>
          </p:cNvSpPr>
          <p:nvPr>
            <p:ph sz="half" idx="2"/>
          </p:nvPr>
        </p:nvSpPr>
        <p:spPr/>
        <p:txBody>
          <a:bodyPr>
            <a:normAutofit fontScale="70000" lnSpcReduction="20000"/>
          </a:bodyPr>
          <a:lstStyle/>
          <a:p>
            <a:r>
              <a:rPr lang="en-US" dirty="0"/>
              <a:t>If it consistently repeats at the same frequency, it is seasonal, otherwise it is not seasonal and is called a cycle. </a:t>
            </a:r>
          </a:p>
          <a:p>
            <a:r>
              <a:rPr lang="en-US" b="1" dirty="0"/>
              <a:t>Clearer Signal: </a:t>
            </a:r>
            <a:r>
              <a:rPr lang="en-US" dirty="0"/>
              <a:t>Identifying and removing the seasonal component from the time series can result in a clearer relationship between input and output variables. </a:t>
            </a:r>
          </a:p>
          <a:p>
            <a:r>
              <a:rPr lang="en-US" b="1" dirty="0"/>
              <a:t>More Information: </a:t>
            </a:r>
            <a:r>
              <a:rPr lang="en-US" dirty="0"/>
              <a:t>Additional information about the seasonal component of the time series can provide new information to improve model performance. </a:t>
            </a:r>
          </a:p>
          <a:p>
            <a:r>
              <a:rPr lang="en-US" dirty="0"/>
              <a:t>Extracting seasonal information and providing it as input features, either directly or in summary form, may occur during feature extraction and feature engineering activities. </a:t>
            </a:r>
          </a:p>
          <a:p>
            <a:endParaRPr lang="en-US" dirty="0"/>
          </a:p>
          <a:p>
            <a:endParaRPr lang="en-US" dirty="0"/>
          </a:p>
        </p:txBody>
      </p:sp>
    </p:spTree>
    <p:extLst>
      <p:ext uri="{BB962C8B-B14F-4D97-AF65-F5344CB8AC3E}">
        <p14:creationId xmlns:p14="http://schemas.microsoft.com/office/powerpoint/2010/main" val="1945431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AB7A-9AB5-7647-A328-B238DD8DB2DC}"/>
              </a:ext>
            </a:extLst>
          </p:cNvPr>
          <p:cNvSpPr>
            <a:spLocks noGrp="1"/>
          </p:cNvSpPr>
          <p:nvPr>
            <p:ph type="title"/>
          </p:nvPr>
        </p:nvSpPr>
        <p:spPr/>
        <p:txBody>
          <a:bodyPr/>
          <a:lstStyle/>
          <a:p>
            <a:r>
              <a:rPr lang="en-US" dirty="0"/>
              <a:t>Seasonality</a:t>
            </a:r>
          </a:p>
        </p:txBody>
      </p:sp>
      <p:sp>
        <p:nvSpPr>
          <p:cNvPr id="3" name="Content Placeholder 2">
            <a:extLst>
              <a:ext uri="{FF2B5EF4-FFF2-40B4-BE49-F238E27FC236}">
                <a16:creationId xmlns:a16="http://schemas.microsoft.com/office/drawing/2014/main" id="{A566DB70-236F-AA48-859A-5642B7CAEB39}"/>
              </a:ext>
            </a:extLst>
          </p:cNvPr>
          <p:cNvSpPr>
            <a:spLocks noGrp="1"/>
          </p:cNvSpPr>
          <p:nvPr>
            <p:ph sz="half" idx="1"/>
          </p:nvPr>
        </p:nvSpPr>
        <p:spPr>
          <a:xfrm>
            <a:off x="838200" y="1825625"/>
            <a:ext cx="4157546" cy="4351338"/>
          </a:xfrm>
        </p:spPr>
        <p:txBody>
          <a:bodyPr>
            <a:normAutofit/>
          </a:bodyPr>
          <a:lstStyle/>
          <a:p>
            <a:pPr marL="0" indent="0">
              <a:buNone/>
            </a:pPr>
            <a:r>
              <a:rPr lang="en-US" b="1" u="sng" dirty="0"/>
              <a:t>Types of Seasonality </a:t>
            </a:r>
          </a:p>
          <a:p>
            <a:r>
              <a:rPr lang="en-US" dirty="0"/>
              <a:t>Time of Day</a:t>
            </a:r>
          </a:p>
          <a:p>
            <a:r>
              <a:rPr lang="en-US" dirty="0"/>
              <a:t>Daily</a:t>
            </a:r>
          </a:p>
          <a:p>
            <a:r>
              <a:rPr lang="en-US" dirty="0"/>
              <a:t>Weekly </a:t>
            </a:r>
          </a:p>
          <a:p>
            <a:r>
              <a:rPr lang="en-US" dirty="0"/>
              <a:t>Monthly </a:t>
            </a:r>
          </a:p>
          <a:p>
            <a:r>
              <a:rPr lang="en-US" dirty="0"/>
              <a:t>Yearly </a:t>
            </a:r>
          </a:p>
          <a:p>
            <a:pPr marL="0" indent="0">
              <a:buNone/>
            </a:pPr>
            <a:br>
              <a:rPr lang="en-US" dirty="0"/>
            </a:br>
            <a:endParaRPr lang="en-US" dirty="0"/>
          </a:p>
          <a:p>
            <a:endParaRPr lang="en-US" dirty="0"/>
          </a:p>
        </p:txBody>
      </p:sp>
      <p:sp>
        <p:nvSpPr>
          <p:cNvPr id="4" name="Content Placeholder 3">
            <a:extLst>
              <a:ext uri="{FF2B5EF4-FFF2-40B4-BE49-F238E27FC236}">
                <a16:creationId xmlns:a16="http://schemas.microsoft.com/office/drawing/2014/main" id="{CA1B4E8C-DFFE-B544-AA71-DEB465CE7B4E}"/>
              </a:ext>
            </a:extLst>
          </p:cNvPr>
          <p:cNvSpPr>
            <a:spLocks noGrp="1"/>
          </p:cNvSpPr>
          <p:nvPr>
            <p:ph sz="half" idx="2"/>
          </p:nvPr>
        </p:nvSpPr>
        <p:spPr>
          <a:xfrm>
            <a:off x="5664820" y="1825625"/>
            <a:ext cx="5688980" cy="4351338"/>
          </a:xfrm>
        </p:spPr>
        <p:txBody>
          <a:bodyPr>
            <a:normAutofit/>
          </a:bodyPr>
          <a:lstStyle/>
          <a:p>
            <a:pPr marL="0" indent="0">
              <a:buNone/>
            </a:pPr>
            <a:r>
              <a:rPr lang="en-US" b="1" u="sng" dirty="0" err="1"/>
              <a:t>Deseasonalizing</a:t>
            </a:r>
            <a:r>
              <a:rPr lang="en-US" b="1" u="sng" dirty="0"/>
              <a:t>:</a:t>
            </a:r>
            <a:r>
              <a:rPr lang="en-US" dirty="0"/>
              <a:t> </a:t>
            </a:r>
          </a:p>
          <a:p>
            <a:pPr>
              <a:buFontTx/>
              <a:buChar char="-"/>
            </a:pPr>
            <a:r>
              <a:rPr lang="en-US" dirty="0"/>
              <a:t>Identify Seasonality</a:t>
            </a:r>
          </a:p>
          <a:p>
            <a:pPr>
              <a:buFontTx/>
              <a:buChar char="-"/>
            </a:pPr>
            <a:r>
              <a:rPr lang="en-US" dirty="0"/>
              <a:t>Model the Seasonality</a:t>
            </a:r>
          </a:p>
          <a:p>
            <a:pPr>
              <a:buFontTx/>
              <a:buChar char="-"/>
            </a:pPr>
            <a:r>
              <a:rPr lang="en-US" dirty="0"/>
              <a:t>Remove Seasonality from series</a:t>
            </a:r>
          </a:p>
          <a:p>
            <a:pPr marL="0" indent="0">
              <a:buNone/>
            </a:pPr>
            <a:endParaRPr lang="en-US" dirty="0"/>
          </a:p>
          <a:p>
            <a:pPr marL="0" indent="0">
              <a:buNone/>
            </a:pPr>
            <a:r>
              <a:rPr lang="en-US" b="1" u="sng" dirty="0"/>
              <a:t>Seasonal Adjustment Two Methods:</a:t>
            </a:r>
          </a:p>
          <a:p>
            <a:pPr>
              <a:buFontTx/>
              <a:buChar char="-"/>
            </a:pPr>
            <a:r>
              <a:rPr lang="en-US" dirty="0"/>
              <a:t>Differencing: subtract the prior period of cycle type.(EX: </a:t>
            </a:r>
            <a:r>
              <a:rPr lang="en-US" dirty="0" err="1"/>
              <a:t>dayofweek</a:t>
            </a:r>
            <a:r>
              <a:rPr lang="en-US" dirty="0"/>
              <a:t>)</a:t>
            </a:r>
          </a:p>
          <a:p>
            <a:pPr>
              <a:buFontTx/>
              <a:buChar char="-"/>
            </a:pPr>
            <a:endParaRPr lang="en-US" dirty="0"/>
          </a:p>
        </p:txBody>
      </p:sp>
    </p:spTree>
    <p:extLst>
      <p:ext uri="{BB962C8B-B14F-4D97-AF65-F5344CB8AC3E}">
        <p14:creationId xmlns:p14="http://schemas.microsoft.com/office/powerpoint/2010/main" val="1911437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BB138-FE6E-C746-967E-5F1402682602}"/>
              </a:ext>
            </a:extLst>
          </p:cNvPr>
          <p:cNvSpPr>
            <a:spLocks noGrp="1"/>
          </p:cNvSpPr>
          <p:nvPr>
            <p:ph type="title"/>
          </p:nvPr>
        </p:nvSpPr>
        <p:spPr/>
        <p:txBody>
          <a:bodyPr/>
          <a:lstStyle/>
          <a:p>
            <a:r>
              <a:rPr lang="en-US" b="1" dirty="0"/>
              <a:t>Decomposition: </a:t>
            </a:r>
            <a:r>
              <a:rPr lang="en-US" dirty="0"/>
              <a:t>Applied</a:t>
            </a:r>
          </a:p>
        </p:txBody>
      </p:sp>
      <p:sp>
        <p:nvSpPr>
          <p:cNvPr id="3" name="Content Placeholder 2">
            <a:extLst>
              <a:ext uri="{FF2B5EF4-FFF2-40B4-BE49-F238E27FC236}">
                <a16:creationId xmlns:a16="http://schemas.microsoft.com/office/drawing/2014/main" id="{2E794BEC-E428-A845-8A3F-C72972F6E4C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43036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A2FD-9B76-794A-8C1D-4C878FB61008}"/>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5330AAB3-7809-3241-B236-AA9E31F7A5BA}"/>
              </a:ext>
            </a:extLst>
          </p:cNvPr>
          <p:cNvSpPr>
            <a:spLocks noGrp="1"/>
          </p:cNvSpPr>
          <p:nvPr>
            <p:ph idx="1"/>
          </p:nvPr>
        </p:nvSpPr>
        <p:spPr/>
        <p:txBody>
          <a:bodyPr/>
          <a:lstStyle/>
          <a:p>
            <a:r>
              <a:rPr lang="en-US" dirty="0"/>
              <a:t>The goal of </a:t>
            </a:r>
            <a:r>
              <a:rPr lang="en-US" b="1" u="sng" dirty="0"/>
              <a:t>feature engineering</a:t>
            </a:r>
            <a:r>
              <a:rPr lang="en-US" dirty="0"/>
              <a:t> is to provide strong and ideally simple relationships between new input features and the output feature for the supervised learning algorithm to model. </a:t>
            </a:r>
          </a:p>
          <a:p>
            <a:r>
              <a:rPr lang="en-US" dirty="0"/>
              <a:t>The difficulty is that we do not know the underlying inherent functional relationship between inputs and outputs that we’re trying to expose. </a:t>
            </a:r>
          </a:p>
          <a:p>
            <a:endParaRPr lang="en-US" dirty="0"/>
          </a:p>
        </p:txBody>
      </p:sp>
    </p:spTree>
    <p:extLst>
      <p:ext uri="{BB962C8B-B14F-4D97-AF65-F5344CB8AC3E}">
        <p14:creationId xmlns:p14="http://schemas.microsoft.com/office/powerpoint/2010/main" val="405681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01B5-E7B0-D445-B345-DB49BFEDAC82}"/>
              </a:ext>
            </a:extLst>
          </p:cNvPr>
          <p:cNvSpPr>
            <a:spLocks noGrp="1"/>
          </p:cNvSpPr>
          <p:nvPr>
            <p:ph type="title"/>
          </p:nvPr>
        </p:nvSpPr>
        <p:spPr/>
        <p:txBody>
          <a:bodyPr/>
          <a:lstStyle/>
          <a:p>
            <a:r>
              <a:rPr lang="en-US" dirty="0"/>
              <a:t>Motivation(IDEA)</a:t>
            </a:r>
          </a:p>
        </p:txBody>
      </p:sp>
      <p:sp>
        <p:nvSpPr>
          <p:cNvPr id="3" name="Content Placeholder 2">
            <a:extLst>
              <a:ext uri="{FF2B5EF4-FFF2-40B4-BE49-F238E27FC236}">
                <a16:creationId xmlns:a16="http://schemas.microsoft.com/office/drawing/2014/main" id="{DA487B4F-D577-054C-A4F9-2579B41D24A6}"/>
              </a:ext>
            </a:extLst>
          </p:cNvPr>
          <p:cNvSpPr>
            <a:spLocks noGrp="1"/>
          </p:cNvSpPr>
          <p:nvPr>
            <p:ph idx="1"/>
          </p:nvPr>
        </p:nvSpPr>
        <p:spPr/>
        <p:txBody>
          <a:bodyPr/>
          <a:lstStyle/>
          <a:p>
            <a:r>
              <a:rPr lang="en-US" dirty="0"/>
              <a:t>Design Flow chart showing Motivation</a:t>
            </a:r>
          </a:p>
        </p:txBody>
      </p:sp>
    </p:spTree>
    <p:extLst>
      <p:ext uri="{BB962C8B-B14F-4D97-AF65-F5344CB8AC3E}">
        <p14:creationId xmlns:p14="http://schemas.microsoft.com/office/powerpoint/2010/main" val="2178217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8E04-01BF-3A43-AEA5-BE563414C5B9}"/>
              </a:ext>
            </a:extLst>
          </p:cNvPr>
          <p:cNvSpPr>
            <a:spLocks noGrp="1"/>
          </p:cNvSpPr>
          <p:nvPr>
            <p:ph type="title"/>
          </p:nvPr>
        </p:nvSpPr>
        <p:spPr/>
        <p:txBody>
          <a:bodyPr/>
          <a:lstStyle/>
          <a:p>
            <a:r>
              <a:rPr lang="en-US" dirty="0"/>
              <a:t>Pipeline</a:t>
            </a:r>
          </a:p>
        </p:txBody>
      </p:sp>
      <p:sp>
        <p:nvSpPr>
          <p:cNvPr id="3" name="Content Placeholder 2">
            <a:extLst>
              <a:ext uri="{FF2B5EF4-FFF2-40B4-BE49-F238E27FC236}">
                <a16:creationId xmlns:a16="http://schemas.microsoft.com/office/drawing/2014/main" id="{E7F1AE77-4F9B-D147-ACCA-3F999053E0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677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1CD1B49-8B81-6542-ACA8-1CC2D6EFC6E5}"/>
              </a:ext>
            </a:extLst>
          </p:cNvPr>
          <p:cNvSpPr>
            <a:spLocks noGrp="1"/>
          </p:cNvSpPr>
          <p:nvPr>
            <p:ph type="title"/>
          </p:nvPr>
        </p:nvSpPr>
        <p:spPr>
          <a:xfrm>
            <a:off x="827617" y="669563"/>
            <a:ext cx="7480041" cy="1047726"/>
          </a:xfrm>
        </p:spPr>
        <p:txBody>
          <a:bodyPr>
            <a:normAutofit/>
          </a:bodyPr>
          <a:lstStyle/>
          <a:p>
            <a:r>
              <a:rPr lang="en-US" b="1" dirty="0"/>
              <a:t>EDA: </a:t>
            </a:r>
            <a:r>
              <a:rPr lang="en-US" dirty="0"/>
              <a:t>Years Combined</a:t>
            </a: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FE0E91CC-677D-CC47-A71B-2F7B80E1E9E8}"/>
              </a:ext>
            </a:extLst>
          </p:cNvPr>
          <p:cNvPicPr>
            <a:picLocks noGrp="1" noChangeAspect="1"/>
          </p:cNvPicPr>
          <p:nvPr>
            <p:ph idx="1"/>
          </p:nvPr>
        </p:nvPicPr>
        <p:blipFill>
          <a:blip r:embed="rId2"/>
          <a:stretch>
            <a:fillRect/>
          </a:stretch>
        </p:blipFill>
        <p:spPr>
          <a:xfrm>
            <a:off x="633086" y="2386852"/>
            <a:ext cx="3543300" cy="3134762"/>
          </a:xfrm>
          <a:prstGeom prst="rect">
            <a:avLst/>
          </a:prstGeom>
        </p:spPr>
      </p:pic>
      <p:pic>
        <p:nvPicPr>
          <p:cNvPr id="5" name="Picture 4">
            <a:extLst>
              <a:ext uri="{FF2B5EF4-FFF2-40B4-BE49-F238E27FC236}">
                <a16:creationId xmlns:a16="http://schemas.microsoft.com/office/drawing/2014/main" id="{B0ED2C26-0B95-5442-BF29-E16FDFED059E}"/>
              </a:ext>
            </a:extLst>
          </p:cNvPr>
          <p:cNvPicPr>
            <a:picLocks noChangeAspect="1"/>
          </p:cNvPicPr>
          <p:nvPr/>
        </p:nvPicPr>
        <p:blipFill>
          <a:blip r:embed="rId3"/>
          <a:stretch>
            <a:fillRect/>
          </a:stretch>
        </p:blipFill>
        <p:spPr>
          <a:xfrm>
            <a:off x="4809472" y="2386852"/>
            <a:ext cx="7164388" cy="2952036"/>
          </a:xfrm>
          <a:prstGeom prst="rect">
            <a:avLst/>
          </a:prstGeom>
        </p:spPr>
      </p:pic>
      <p:sp>
        <p:nvSpPr>
          <p:cNvPr id="7" name="TextBox 6">
            <a:extLst>
              <a:ext uri="{FF2B5EF4-FFF2-40B4-BE49-F238E27FC236}">
                <a16:creationId xmlns:a16="http://schemas.microsoft.com/office/drawing/2014/main" id="{DEF622CE-4403-724E-842E-7261A781B50A}"/>
              </a:ext>
            </a:extLst>
          </p:cNvPr>
          <p:cNvSpPr txBox="1"/>
          <p:nvPr/>
        </p:nvSpPr>
        <p:spPr>
          <a:xfrm>
            <a:off x="735981" y="6003771"/>
            <a:ext cx="2970172" cy="369332"/>
          </a:xfrm>
          <a:prstGeom prst="rect">
            <a:avLst/>
          </a:prstGeom>
          <a:noFill/>
        </p:spPr>
        <p:txBody>
          <a:bodyPr wrap="none" rtlCol="0">
            <a:spAutoFit/>
          </a:bodyPr>
          <a:lstStyle/>
          <a:p>
            <a:r>
              <a:rPr lang="en-US" dirty="0"/>
              <a:t>Target is Normally Distributed</a:t>
            </a:r>
          </a:p>
        </p:txBody>
      </p:sp>
      <p:sp>
        <p:nvSpPr>
          <p:cNvPr id="8" name="TextBox 7">
            <a:extLst>
              <a:ext uri="{FF2B5EF4-FFF2-40B4-BE49-F238E27FC236}">
                <a16:creationId xmlns:a16="http://schemas.microsoft.com/office/drawing/2014/main" id="{39984CA9-ADE0-6047-82EB-0B31CDF3E1FE}"/>
              </a:ext>
            </a:extLst>
          </p:cNvPr>
          <p:cNvSpPr txBox="1"/>
          <p:nvPr/>
        </p:nvSpPr>
        <p:spPr>
          <a:xfrm>
            <a:off x="4917688" y="6003771"/>
            <a:ext cx="5085046" cy="369332"/>
          </a:xfrm>
          <a:prstGeom prst="rect">
            <a:avLst/>
          </a:prstGeom>
          <a:noFill/>
        </p:spPr>
        <p:txBody>
          <a:bodyPr wrap="none" rtlCol="0">
            <a:spAutoFit/>
          </a:bodyPr>
          <a:lstStyle/>
          <a:p>
            <a:r>
              <a:rPr lang="en-US" dirty="0"/>
              <a:t>Boxplot shows a moving average &amp; moving variance </a:t>
            </a:r>
          </a:p>
        </p:txBody>
      </p:sp>
    </p:spTree>
    <p:extLst>
      <p:ext uri="{BB962C8B-B14F-4D97-AF65-F5344CB8AC3E}">
        <p14:creationId xmlns:p14="http://schemas.microsoft.com/office/powerpoint/2010/main" val="2557408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063F-5963-204D-8A3D-099A45D85082}"/>
              </a:ext>
            </a:extLst>
          </p:cNvPr>
          <p:cNvSpPr>
            <a:spLocks noGrp="1"/>
          </p:cNvSpPr>
          <p:nvPr>
            <p:ph type="title"/>
          </p:nvPr>
        </p:nvSpPr>
        <p:spPr>
          <a:xfrm>
            <a:off x="838200" y="151527"/>
            <a:ext cx="10515600" cy="1325563"/>
          </a:xfrm>
        </p:spPr>
        <p:txBody>
          <a:bodyPr/>
          <a:lstStyle/>
          <a:p>
            <a:r>
              <a:rPr lang="en-US" b="1" dirty="0"/>
              <a:t>EDA: </a:t>
            </a:r>
            <a:r>
              <a:rPr lang="en-US" dirty="0"/>
              <a:t>Years Split</a:t>
            </a:r>
          </a:p>
        </p:txBody>
      </p:sp>
      <p:pic>
        <p:nvPicPr>
          <p:cNvPr id="4" name="Content Placeholder 3">
            <a:extLst>
              <a:ext uri="{FF2B5EF4-FFF2-40B4-BE49-F238E27FC236}">
                <a16:creationId xmlns:a16="http://schemas.microsoft.com/office/drawing/2014/main" id="{5FB3494E-F070-784F-B832-851425A382D6}"/>
              </a:ext>
            </a:extLst>
          </p:cNvPr>
          <p:cNvPicPr>
            <a:picLocks noGrp="1" noChangeAspect="1"/>
          </p:cNvPicPr>
          <p:nvPr>
            <p:ph idx="1"/>
          </p:nvPr>
        </p:nvPicPr>
        <p:blipFill>
          <a:blip r:embed="rId2"/>
          <a:stretch>
            <a:fillRect/>
          </a:stretch>
        </p:blipFill>
        <p:spPr>
          <a:xfrm>
            <a:off x="170327" y="1543136"/>
            <a:ext cx="4044950" cy="2319959"/>
          </a:xfrm>
          <a:prstGeom prst="rect">
            <a:avLst/>
          </a:prstGeom>
        </p:spPr>
      </p:pic>
      <p:pic>
        <p:nvPicPr>
          <p:cNvPr id="5" name="Picture 4">
            <a:extLst>
              <a:ext uri="{FF2B5EF4-FFF2-40B4-BE49-F238E27FC236}">
                <a16:creationId xmlns:a16="http://schemas.microsoft.com/office/drawing/2014/main" id="{21A97B1F-5375-DD40-A4A2-2704BDFC443D}"/>
              </a:ext>
            </a:extLst>
          </p:cNvPr>
          <p:cNvPicPr>
            <a:picLocks noChangeAspect="1"/>
          </p:cNvPicPr>
          <p:nvPr/>
        </p:nvPicPr>
        <p:blipFill>
          <a:blip r:embed="rId3"/>
          <a:stretch>
            <a:fillRect/>
          </a:stretch>
        </p:blipFill>
        <p:spPr>
          <a:xfrm>
            <a:off x="84221" y="4438342"/>
            <a:ext cx="4044950" cy="2114550"/>
          </a:xfrm>
          <a:prstGeom prst="rect">
            <a:avLst/>
          </a:prstGeom>
        </p:spPr>
      </p:pic>
      <p:pic>
        <p:nvPicPr>
          <p:cNvPr id="6" name="Picture 5">
            <a:extLst>
              <a:ext uri="{FF2B5EF4-FFF2-40B4-BE49-F238E27FC236}">
                <a16:creationId xmlns:a16="http://schemas.microsoft.com/office/drawing/2014/main" id="{E367DF2C-A931-1E4B-9087-A7E9035EBB11}"/>
              </a:ext>
            </a:extLst>
          </p:cNvPr>
          <p:cNvPicPr>
            <a:picLocks noChangeAspect="1"/>
          </p:cNvPicPr>
          <p:nvPr/>
        </p:nvPicPr>
        <p:blipFill>
          <a:blip r:embed="rId4"/>
          <a:stretch>
            <a:fillRect/>
          </a:stretch>
        </p:blipFill>
        <p:spPr>
          <a:xfrm>
            <a:off x="4129171" y="1609182"/>
            <a:ext cx="7892502" cy="2319959"/>
          </a:xfrm>
          <a:prstGeom prst="rect">
            <a:avLst/>
          </a:prstGeom>
        </p:spPr>
      </p:pic>
      <p:pic>
        <p:nvPicPr>
          <p:cNvPr id="7" name="Picture 6">
            <a:extLst>
              <a:ext uri="{FF2B5EF4-FFF2-40B4-BE49-F238E27FC236}">
                <a16:creationId xmlns:a16="http://schemas.microsoft.com/office/drawing/2014/main" id="{E920200B-9A82-2C40-B924-F4B7E53FC5DA}"/>
              </a:ext>
            </a:extLst>
          </p:cNvPr>
          <p:cNvPicPr>
            <a:picLocks noChangeAspect="1"/>
          </p:cNvPicPr>
          <p:nvPr/>
        </p:nvPicPr>
        <p:blipFill>
          <a:blip r:embed="rId5"/>
          <a:stretch>
            <a:fillRect/>
          </a:stretch>
        </p:blipFill>
        <p:spPr>
          <a:xfrm>
            <a:off x="4215277" y="4337310"/>
            <a:ext cx="4221246" cy="2224799"/>
          </a:xfrm>
          <a:prstGeom prst="rect">
            <a:avLst/>
          </a:prstGeom>
        </p:spPr>
      </p:pic>
      <p:pic>
        <p:nvPicPr>
          <p:cNvPr id="8" name="Picture 7">
            <a:extLst>
              <a:ext uri="{FF2B5EF4-FFF2-40B4-BE49-F238E27FC236}">
                <a16:creationId xmlns:a16="http://schemas.microsoft.com/office/drawing/2014/main" id="{247C1B28-005B-6449-8B22-84A276268573}"/>
              </a:ext>
            </a:extLst>
          </p:cNvPr>
          <p:cNvPicPr>
            <a:picLocks noChangeAspect="1"/>
          </p:cNvPicPr>
          <p:nvPr/>
        </p:nvPicPr>
        <p:blipFill>
          <a:blip r:embed="rId6"/>
          <a:stretch>
            <a:fillRect/>
          </a:stretch>
        </p:blipFill>
        <p:spPr>
          <a:xfrm>
            <a:off x="8522629" y="4563374"/>
            <a:ext cx="3511250" cy="1772670"/>
          </a:xfrm>
          <a:prstGeom prst="rect">
            <a:avLst/>
          </a:prstGeom>
        </p:spPr>
      </p:pic>
    </p:spTree>
    <p:extLst>
      <p:ext uri="{BB962C8B-B14F-4D97-AF65-F5344CB8AC3E}">
        <p14:creationId xmlns:p14="http://schemas.microsoft.com/office/powerpoint/2010/main" val="2530532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9042-7BE4-744D-BFAF-0BE0B56B740C}"/>
              </a:ext>
            </a:extLst>
          </p:cNvPr>
          <p:cNvSpPr>
            <a:spLocks noGrp="1"/>
          </p:cNvSpPr>
          <p:nvPr>
            <p:ph type="title"/>
          </p:nvPr>
        </p:nvSpPr>
        <p:spPr>
          <a:xfrm>
            <a:off x="152400" y="179388"/>
            <a:ext cx="3176588" cy="1749425"/>
          </a:xfrm>
        </p:spPr>
        <p:txBody>
          <a:bodyPr>
            <a:normAutofit/>
          </a:bodyPr>
          <a:lstStyle/>
          <a:p>
            <a:r>
              <a:rPr lang="en-US" b="1" dirty="0"/>
              <a:t>EDA: </a:t>
            </a:r>
            <a:r>
              <a:rPr lang="en-US" dirty="0"/>
              <a:t>Time Series</a:t>
            </a:r>
          </a:p>
        </p:txBody>
      </p:sp>
      <p:pic>
        <p:nvPicPr>
          <p:cNvPr id="4" name="Content Placeholder 3">
            <a:extLst>
              <a:ext uri="{FF2B5EF4-FFF2-40B4-BE49-F238E27FC236}">
                <a16:creationId xmlns:a16="http://schemas.microsoft.com/office/drawing/2014/main" id="{ABC2525C-0348-CD46-A67E-9C27382A98F0}"/>
              </a:ext>
            </a:extLst>
          </p:cNvPr>
          <p:cNvPicPr>
            <a:picLocks noGrp="1" noChangeAspect="1"/>
          </p:cNvPicPr>
          <p:nvPr>
            <p:ph idx="1"/>
          </p:nvPr>
        </p:nvPicPr>
        <p:blipFill>
          <a:blip r:embed="rId2"/>
          <a:stretch>
            <a:fillRect/>
          </a:stretch>
        </p:blipFill>
        <p:spPr>
          <a:xfrm>
            <a:off x="3600449" y="179388"/>
            <a:ext cx="7915275" cy="4081221"/>
          </a:xfrm>
          <a:prstGeom prst="rect">
            <a:avLst/>
          </a:prstGeom>
        </p:spPr>
      </p:pic>
      <p:pic>
        <p:nvPicPr>
          <p:cNvPr id="5" name="Picture 4">
            <a:extLst>
              <a:ext uri="{FF2B5EF4-FFF2-40B4-BE49-F238E27FC236}">
                <a16:creationId xmlns:a16="http://schemas.microsoft.com/office/drawing/2014/main" id="{5EB9FCBC-A232-D946-B988-36DEDFADF2F7}"/>
              </a:ext>
            </a:extLst>
          </p:cNvPr>
          <p:cNvPicPr>
            <a:picLocks noChangeAspect="1"/>
          </p:cNvPicPr>
          <p:nvPr/>
        </p:nvPicPr>
        <p:blipFill>
          <a:blip r:embed="rId3"/>
          <a:stretch>
            <a:fillRect/>
          </a:stretch>
        </p:blipFill>
        <p:spPr>
          <a:xfrm>
            <a:off x="3600449" y="4406415"/>
            <a:ext cx="7915275" cy="2451585"/>
          </a:xfrm>
          <a:prstGeom prst="rect">
            <a:avLst/>
          </a:prstGeom>
        </p:spPr>
      </p:pic>
      <p:sp>
        <p:nvSpPr>
          <p:cNvPr id="6" name="TextBox 5">
            <a:extLst>
              <a:ext uri="{FF2B5EF4-FFF2-40B4-BE49-F238E27FC236}">
                <a16:creationId xmlns:a16="http://schemas.microsoft.com/office/drawing/2014/main" id="{E6CDC40A-9B8A-2F43-A7C6-43440582F894}"/>
              </a:ext>
            </a:extLst>
          </p:cNvPr>
          <p:cNvSpPr txBox="1"/>
          <p:nvPr/>
        </p:nvSpPr>
        <p:spPr>
          <a:xfrm>
            <a:off x="278779" y="1928812"/>
            <a:ext cx="3061359" cy="1754326"/>
          </a:xfrm>
          <a:prstGeom prst="rect">
            <a:avLst/>
          </a:prstGeom>
          <a:noFill/>
        </p:spPr>
        <p:txBody>
          <a:bodyPr wrap="square" rtlCol="0">
            <a:spAutoFit/>
          </a:bodyPr>
          <a:lstStyle/>
          <a:p>
            <a:r>
              <a:rPr lang="en-US" b="1" u="sng" dirty="0"/>
              <a:t>Lag Scatter Plot</a:t>
            </a:r>
          </a:p>
          <a:p>
            <a:pPr marL="285750" indent="-285750">
              <a:buFont typeface="Arial" panose="020B0604020202020204" pitchFamily="34" charset="0"/>
              <a:buChar char="•"/>
            </a:pPr>
            <a:r>
              <a:rPr lang="en-US" dirty="0"/>
              <a:t>Lag 1 has a linear correlation</a:t>
            </a:r>
          </a:p>
          <a:p>
            <a:pPr marL="285750" indent="-285750">
              <a:buFont typeface="Arial" panose="020B0604020202020204" pitchFamily="34" charset="0"/>
              <a:buChar char="•"/>
            </a:pPr>
            <a:r>
              <a:rPr lang="en-US" dirty="0"/>
              <a:t>Lag 7 has a better linear correlation</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25E6D981-CE56-BE46-80B7-E67682E880EB}"/>
              </a:ext>
            </a:extLst>
          </p:cNvPr>
          <p:cNvSpPr txBox="1"/>
          <p:nvPr/>
        </p:nvSpPr>
        <p:spPr>
          <a:xfrm>
            <a:off x="278779" y="4572001"/>
            <a:ext cx="2564782" cy="1754326"/>
          </a:xfrm>
          <a:prstGeom prst="rect">
            <a:avLst/>
          </a:prstGeom>
          <a:noFill/>
        </p:spPr>
        <p:txBody>
          <a:bodyPr wrap="square" rtlCol="0">
            <a:spAutoFit/>
          </a:bodyPr>
          <a:lstStyle/>
          <a:p>
            <a:r>
              <a:rPr lang="en-US" b="1" u="sng" dirty="0"/>
              <a:t>Autocorrelation Plot</a:t>
            </a:r>
          </a:p>
          <a:p>
            <a:pPr marL="285750" indent="-285750">
              <a:buFont typeface="Arial" panose="020B0604020202020204" pitchFamily="34" charset="0"/>
              <a:buChar char="•"/>
            </a:pPr>
            <a:r>
              <a:rPr lang="en-US" dirty="0"/>
              <a:t>The sine waves are a strong sign of seasonality in the dataset.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105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9C9B-7F5A-954E-A875-83CBA2BB14A2}"/>
              </a:ext>
            </a:extLst>
          </p:cNvPr>
          <p:cNvSpPr>
            <a:spLocks noGrp="1"/>
          </p:cNvSpPr>
          <p:nvPr>
            <p:ph type="title"/>
          </p:nvPr>
        </p:nvSpPr>
        <p:spPr/>
        <p:txBody>
          <a:bodyPr/>
          <a:lstStyle/>
          <a:p>
            <a:r>
              <a:rPr lang="en-US" b="1" dirty="0"/>
              <a:t>Algorithms: </a:t>
            </a:r>
            <a:r>
              <a:rPr lang="en-US" dirty="0"/>
              <a:t>Outline</a:t>
            </a:r>
          </a:p>
        </p:txBody>
      </p:sp>
      <p:sp>
        <p:nvSpPr>
          <p:cNvPr id="3" name="Content Placeholder 2">
            <a:extLst>
              <a:ext uri="{FF2B5EF4-FFF2-40B4-BE49-F238E27FC236}">
                <a16:creationId xmlns:a16="http://schemas.microsoft.com/office/drawing/2014/main" id="{286D3BE3-C88B-9345-BFB3-F66CE44817C3}"/>
              </a:ext>
            </a:extLst>
          </p:cNvPr>
          <p:cNvSpPr>
            <a:spLocks noGrp="1"/>
          </p:cNvSpPr>
          <p:nvPr>
            <p:ph idx="1"/>
          </p:nvPr>
        </p:nvSpPr>
        <p:spPr/>
        <p:txBody>
          <a:bodyPr/>
          <a:lstStyle/>
          <a:p>
            <a:r>
              <a:rPr lang="en-US" dirty="0"/>
              <a:t>Custom Trailing Moving Average Function (TMA)</a:t>
            </a:r>
          </a:p>
          <a:p>
            <a:r>
              <a:rPr lang="en-US" dirty="0"/>
              <a:t>ARIMA</a:t>
            </a:r>
          </a:p>
          <a:p>
            <a:r>
              <a:rPr lang="en-US" dirty="0" err="1"/>
              <a:t>fbprophet</a:t>
            </a:r>
            <a:endParaRPr lang="en-US" dirty="0"/>
          </a:p>
          <a:p>
            <a:r>
              <a:rPr lang="en-US" dirty="0"/>
              <a:t>LTSM</a:t>
            </a:r>
          </a:p>
          <a:p>
            <a:endParaRPr lang="en-US" dirty="0"/>
          </a:p>
        </p:txBody>
      </p:sp>
    </p:spTree>
    <p:extLst>
      <p:ext uri="{BB962C8B-B14F-4D97-AF65-F5344CB8AC3E}">
        <p14:creationId xmlns:p14="http://schemas.microsoft.com/office/powerpoint/2010/main" val="2520871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B3B4-155A-B849-86BF-DA9A74E51864}"/>
              </a:ext>
            </a:extLst>
          </p:cNvPr>
          <p:cNvSpPr>
            <a:spLocks noGrp="1"/>
          </p:cNvSpPr>
          <p:nvPr>
            <p:ph type="title"/>
          </p:nvPr>
        </p:nvSpPr>
        <p:spPr/>
        <p:txBody>
          <a:bodyPr>
            <a:normAutofit/>
          </a:bodyPr>
          <a:lstStyle/>
          <a:p>
            <a:pPr algn="ctr"/>
            <a:r>
              <a:rPr lang="en-US" sz="5400" dirty="0"/>
              <a:t>Scoring Metric </a:t>
            </a:r>
          </a:p>
        </p:txBody>
      </p:sp>
      <p:pic>
        <p:nvPicPr>
          <p:cNvPr id="4" name="Content Placeholder 3">
            <a:extLst>
              <a:ext uri="{FF2B5EF4-FFF2-40B4-BE49-F238E27FC236}">
                <a16:creationId xmlns:a16="http://schemas.microsoft.com/office/drawing/2014/main" id="{0CDC3144-3D3E-C941-B99E-6284BF80EF33}"/>
              </a:ext>
            </a:extLst>
          </p:cNvPr>
          <p:cNvPicPr>
            <a:picLocks noGrp="1" noChangeAspect="1"/>
          </p:cNvPicPr>
          <p:nvPr>
            <p:ph idx="1"/>
          </p:nvPr>
        </p:nvPicPr>
        <p:blipFill>
          <a:blip r:embed="rId2"/>
          <a:stretch>
            <a:fillRect/>
          </a:stretch>
        </p:blipFill>
        <p:spPr>
          <a:xfrm>
            <a:off x="1744662" y="1825625"/>
            <a:ext cx="8702676" cy="4351338"/>
          </a:xfrm>
          <a:prstGeom prst="rect">
            <a:avLst/>
          </a:prstGeom>
        </p:spPr>
      </p:pic>
    </p:spTree>
    <p:extLst>
      <p:ext uri="{BB962C8B-B14F-4D97-AF65-F5344CB8AC3E}">
        <p14:creationId xmlns:p14="http://schemas.microsoft.com/office/powerpoint/2010/main" val="3566021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2005</TotalTime>
  <Words>2410</Words>
  <Application>Microsoft Macintosh PowerPoint</Application>
  <PresentationFormat>Widescreen</PresentationFormat>
  <Paragraphs>318</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Apple Chancery</vt:lpstr>
      <vt:lpstr>Arial</vt:lpstr>
      <vt:lpstr>Calibri</vt:lpstr>
      <vt:lpstr>Calibri Light</vt:lpstr>
      <vt:lpstr>Courier New</vt:lpstr>
      <vt:lpstr>Wingdings</vt:lpstr>
      <vt:lpstr>Office Theme</vt:lpstr>
      <vt:lpstr>Van Rental Fortune Telling</vt:lpstr>
      <vt:lpstr>Background</vt:lpstr>
      <vt:lpstr>Goal</vt:lpstr>
      <vt:lpstr>Data</vt:lpstr>
      <vt:lpstr>EDA: Years Combined</vt:lpstr>
      <vt:lpstr>EDA: Years Split</vt:lpstr>
      <vt:lpstr>EDA: Time Series</vt:lpstr>
      <vt:lpstr>Algorithms: Outline</vt:lpstr>
      <vt:lpstr>Scoring Metric </vt:lpstr>
      <vt:lpstr>Stationarity Plot: Original Data</vt:lpstr>
      <vt:lpstr>Dickey Fuller Test for Stationarity: Original Data</vt:lpstr>
      <vt:lpstr>Moving Average Smoothing </vt:lpstr>
      <vt:lpstr>Trailing Moving Average: Base Model</vt:lpstr>
      <vt:lpstr>Power Transforms </vt:lpstr>
      <vt:lpstr>Stationarity Plot: Transformed Data</vt:lpstr>
      <vt:lpstr>Dickey Fuller Test for Stationarity: Box-Cox Transformed</vt:lpstr>
      <vt:lpstr>Trailing Moving Average: W/ Box-Cox Transformation</vt:lpstr>
      <vt:lpstr>Trailing Moving Average: Window Optimizer</vt:lpstr>
      <vt:lpstr>Trailing Moving Average: Window Optimization</vt:lpstr>
      <vt:lpstr>ARIMA: Base Model</vt:lpstr>
      <vt:lpstr>ARIMA: Differenced Model</vt:lpstr>
      <vt:lpstr>ARIMA: Auto ARIMA Optimizer</vt:lpstr>
      <vt:lpstr>ARIMA: Auto ARIMA, ACF &amp; PACF</vt:lpstr>
      <vt:lpstr>ARIMA: Auto ARIMA Optimizer, ACF &amp; PACF</vt:lpstr>
      <vt:lpstr>ARIMA: Decompose Series &amp; Test Residuals</vt:lpstr>
      <vt:lpstr>FBProphet: Base Model</vt:lpstr>
      <vt:lpstr>FBProphet:  Trend Optimized</vt:lpstr>
      <vt:lpstr>FBProphet: Seasonality &amp; Holiday Optimized</vt:lpstr>
      <vt:lpstr>Analogy</vt:lpstr>
      <vt:lpstr>FBProphet: All Parameters Optimized</vt:lpstr>
      <vt:lpstr>LSTM: Ran on EC2</vt:lpstr>
      <vt:lpstr>Algorithms: Results Summary</vt:lpstr>
      <vt:lpstr>If I Had More Time</vt:lpstr>
      <vt:lpstr>Interpret Results</vt:lpstr>
      <vt:lpstr>Profit Curve?</vt:lpstr>
      <vt:lpstr>White Noise: Explained</vt:lpstr>
      <vt:lpstr>White Noise: My Dataset</vt:lpstr>
      <vt:lpstr>Random Walk: What is it?</vt:lpstr>
      <vt:lpstr>Random Walk: How to check for it</vt:lpstr>
      <vt:lpstr>Decomposition: Explained</vt:lpstr>
      <vt:lpstr>Trend</vt:lpstr>
      <vt:lpstr>Seasonality</vt:lpstr>
      <vt:lpstr>Seasonality</vt:lpstr>
      <vt:lpstr>Decomposition: Applied</vt:lpstr>
      <vt:lpstr>Feature Engineering</vt:lpstr>
      <vt:lpstr>Motivation(IDEA)</vt:lpstr>
      <vt:lpstr>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 Rental Fortune Telling</dc:title>
  <dc:creator>Phillip Vargas</dc:creator>
  <cp:lastModifiedBy>Phillip Vargas</cp:lastModifiedBy>
  <cp:revision>34</cp:revision>
  <dcterms:created xsi:type="dcterms:W3CDTF">2020-05-13T03:38:05Z</dcterms:created>
  <dcterms:modified xsi:type="dcterms:W3CDTF">2020-05-15T16:50:22Z</dcterms:modified>
</cp:coreProperties>
</file>